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5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91" r:id="rId11"/>
    <p:sldId id="271" r:id="rId12"/>
    <p:sldId id="270" r:id="rId13"/>
    <p:sldId id="269" r:id="rId14"/>
    <p:sldId id="282" r:id="rId15"/>
    <p:sldId id="284" r:id="rId16"/>
    <p:sldId id="272" r:id="rId17"/>
    <p:sldId id="264" r:id="rId18"/>
    <p:sldId id="290" r:id="rId19"/>
    <p:sldId id="289" r:id="rId20"/>
    <p:sldId id="28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57713-01B5-4E9A-8458-BD50D9C7D5E6}" type="datetimeFigureOut">
              <a:rPr lang="fr-CA" smtClean="0"/>
              <a:pPr/>
              <a:t>18-05-23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22874-A30C-46CE-921C-08C53000EBC4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2079625"/>
          </a:xfrm>
        </p:spPr>
        <p:txBody>
          <a:bodyPr>
            <a:normAutofit/>
          </a:bodyPr>
          <a:lstStyle/>
          <a:p>
            <a:r>
              <a:rPr lang="fr-CA" sz="4800" dirty="0" smtClean="0"/>
              <a:t>Qui suis-je?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/>
            </a:r>
            <a:br>
              <a:rPr lang="fr-CA" dirty="0" smtClean="0"/>
            </a:br>
            <a:r>
              <a:rPr lang="fr-CA" sz="2800" dirty="0" smtClean="0"/>
              <a:t>Francois Richer </a:t>
            </a:r>
            <a:r>
              <a:rPr lang="fr-CA" sz="2800" dirty="0" err="1" smtClean="0"/>
              <a:t>PhD</a:t>
            </a:r>
            <a:endParaRPr lang="fr-CA" sz="40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3810000" cy="685800"/>
          </a:xfrm>
        </p:spPr>
        <p:txBody>
          <a:bodyPr>
            <a:noAutofit/>
          </a:bodyPr>
          <a:lstStyle/>
          <a:p>
            <a:r>
              <a:rPr lang="fr-CA" dirty="0" smtClean="0"/>
              <a:t>Connais-toi toi-même</a:t>
            </a:r>
            <a:endParaRPr lang="fr-CA" dirty="0"/>
          </a:p>
        </p:txBody>
      </p:sp>
      <p:pic>
        <p:nvPicPr>
          <p:cNvPr id="6" name="Image 5" descr="eleveco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8896" y="152401"/>
            <a:ext cx="1975104" cy="2057400"/>
          </a:xfrm>
          <a:prstGeom prst="rect">
            <a:avLst/>
          </a:prstGeom>
        </p:spPr>
      </p:pic>
      <p:pic>
        <p:nvPicPr>
          <p:cNvPr id="7" name="Image 6" descr="SigleManuelNeurops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359376"/>
            <a:ext cx="476250" cy="431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5181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désirs </a:t>
            </a:r>
            <a:r>
              <a:rPr lang="fr-CA" smtClean="0"/>
              <a:t>qu’on a face </a:t>
            </a:r>
            <a:r>
              <a:rPr lang="fr-CA" dirty="0" smtClean="0"/>
              <a:t>aux autres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Le respect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La justice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La réciprocité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La liberté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L’honnêteté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Le bien-être</a:t>
            </a:r>
          </a:p>
          <a:p>
            <a:pPr marL="514350" indent="-514350">
              <a:buFont typeface="+mj-lt"/>
              <a:buAutoNum type="arabicParenR"/>
            </a:pPr>
            <a:r>
              <a:rPr lang="fr-CA" dirty="0" smtClean="0"/>
              <a:t>La prospérité</a:t>
            </a:r>
            <a:endParaRPr lang="fr-CA" dirty="0"/>
          </a:p>
        </p:txBody>
      </p:sp>
      <p:pic>
        <p:nvPicPr>
          <p:cNvPr id="4" name="Image 3" descr="reciprocity1.jpg"/>
          <p:cNvPicPr>
            <a:picLocks noChangeAspect="1"/>
          </p:cNvPicPr>
          <p:nvPr/>
        </p:nvPicPr>
        <p:blipFill>
          <a:blip r:embed="rId2" cstate="print"/>
          <a:srcRect l="5400" t="9600" r="9000" b="14400"/>
          <a:stretch>
            <a:fillRect/>
          </a:stretch>
        </p:blipFill>
        <p:spPr>
          <a:xfrm>
            <a:off x="5867400" y="228600"/>
            <a:ext cx="2998163" cy="19964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61722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On a tous besoin des autres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458200" cy="4648200"/>
          </a:xfrm>
        </p:spPr>
        <p:txBody>
          <a:bodyPr>
            <a:normAutofit fontScale="77500" lnSpcReduction="20000"/>
          </a:bodyPr>
          <a:lstStyle/>
          <a:p>
            <a:r>
              <a:rPr lang="fr-CA" sz="2800" dirty="0" smtClean="0">
                <a:latin typeface="Arial" pitchFamily="34" charset="0"/>
                <a:cs typeface="Arial" pitchFamily="34" charset="0"/>
              </a:rPr>
              <a:t>La majorité de nos besoins sont comblés par les autres</a:t>
            </a:r>
          </a:p>
          <a:p>
            <a:endParaRPr lang="fr-CA" sz="1300" dirty="0">
              <a:latin typeface="Arial" pitchFamily="34" charset="0"/>
              <a:cs typeface="Arial" pitchFamily="34" charset="0"/>
            </a:endParaRPr>
          </a:p>
          <a:p>
            <a:r>
              <a:rPr lang="fr-CA" sz="2800" dirty="0" smtClean="0">
                <a:latin typeface="Arial" pitchFamily="34" charset="0"/>
                <a:cs typeface="Arial" pitchFamily="34" charset="0"/>
              </a:rPr>
              <a:t>On est des êtres sociaux</a:t>
            </a:r>
          </a:p>
          <a:p>
            <a:pPr lvl="1"/>
            <a:r>
              <a:rPr lang="fr-CA" sz="2500" dirty="0" smtClean="0">
                <a:latin typeface="Arial" pitchFamily="34" charset="0"/>
                <a:cs typeface="Arial" pitchFamily="34" charset="0"/>
              </a:rPr>
              <a:t>La présence des autres nous rassure</a:t>
            </a:r>
          </a:p>
          <a:p>
            <a:pPr lvl="1"/>
            <a:r>
              <a:rPr lang="fr-CA" sz="2500" dirty="0" smtClean="0">
                <a:latin typeface="Arial" pitchFamily="34" charset="0"/>
                <a:cs typeface="Arial" pitchFamily="34" charset="0"/>
              </a:rPr>
              <a:t>Les interactions apportent de la chaleur humaine, des encouragements et  une reconnaissance de notre rôle</a:t>
            </a:r>
          </a:p>
          <a:p>
            <a:pPr lvl="1"/>
            <a:r>
              <a:rPr lang="fr-CA" sz="2500" dirty="0" smtClean="0">
                <a:latin typeface="Arial" pitchFamily="34" charset="0"/>
                <a:cs typeface="Arial" pitchFamily="34" charset="0"/>
              </a:rPr>
              <a:t>Ces effets sont essentiels pour notre santé mentale</a:t>
            </a:r>
          </a:p>
          <a:p>
            <a:pPr lvl="1"/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800" dirty="0" smtClean="0">
                <a:latin typeface="Arial" pitchFamily="34" charset="0"/>
                <a:cs typeface="Arial" pitchFamily="34" charset="0"/>
              </a:rPr>
              <a:t>Penser qu’on a pas besoin des autres nous prive</a:t>
            </a:r>
          </a:p>
          <a:p>
            <a:pPr lvl="1"/>
            <a:r>
              <a:rPr lang="fr-CA" sz="2400" dirty="0" smtClean="0">
                <a:latin typeface="Arial" pitchFamily="34" charset="0"/>
                <a:cs typeface="Arial" pitchFamily="34" charset="0"/>
              </a:rPr>
              <a:t>Du soutien social</a:t>
            </a:r>
          </a:p>
          <a:p>
            <a:pPr lvl="1"/>
            <a:r>
              <a:rPr lang="fr-CA" sz="2400" dirty="0" smtClean="0">
                <a:latin typeface="Arial" pitchFamily="34" charset="0"/>
                <a:cs typeface="Arial" pitchFamily="34" charset="0"/>
              </a:rPr>
              <a:t>D’une perception plus objective de nos forces et nos difficultés</a:t>
            </a:r>
          </a:p>
          <a:p>
            <a:pPr lvl="1"/>
            <a:r>
              <a:rPr lang="fr-CA" sz="2400" dirty="0" smtClean="0">
                <a:latin typeface="Arial" pitchFamily="34" charset="0"/>
                <a:cs typeface="Arial" pitchFamily="34" charset="0"/>
              </a:rPr>
              <a:t>D’une reconnaissance extérieure de nos désirs et nos projets</a:t>
            </a:r>
          </a:p>
          <a:p>
            <a:pPr lvl="1">
              <a:buNone/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800" dirty="0" smtClean="0">
                <a:latin typeface="Arial" pitchFamily="34" charset="0"/>
                <a:cs typeface="Arial" pitchFamily="34" charset="0"/>
              </a:rPr>
              <a:t>S’isoler socialement </a:t>
            </a:r>
          </a:p>
          <a:p>
            <a:pPr lvl="1"/>
            <a:r>
              <a:rPr lang="fr-CA" sz="2400" dirty="0" smtClean="0">
                <a:latin typeface="Arial" pitchFamily="34" charset="0"/>
                <a:cs typeface="Arial" pitchFamily="34" charset="0"/>
              </a:rPr>
              <a:t>Réduit la motivation, l’estime de soi, la joie de vivre</a:t>
            </a:r>
          </a:p>
          <a:p>
            <a:pPr lvl="1"/>
            <a:r>
              <a:rPr lang="fr-CA" sz="2400" dirty="0" smtClean="0">
                <a:latin typeface="Arial" pitchFamily="34" charset="0"/>
                <a:cs typeface="Arial" pitchFamily="34" charset="0"/>
              </a:rPr>
              <a:t>Peut augmenter l’anxiété, la dépression</a:t>
            </a:r>
            <a:endParaRPr lang="fr-CA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humanpyramid1.jpg"/>
          <p:cNvPicPr>
            <a:picLocks noChangeAspect="1"/>
          </p:cNvPicPr>
          <p:nvPr/>
        </p:nvPicPr>
        <p:blipFill>
          <a:blip r:embed="rId2" cstate="print"/>
          <a:srcRect b="5818"/>
          <a:stretch>
            <a:fillRect/>
          </a:stretch>
        </p:blipFill>
        <p:spPr>
          <a:xfrm>
            <a:off x="6781799" y="304800"/>
            <a:ext cx="2216727" cy="17223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5486400" cy="1143000"/>
          </a:xfrm>
        </p:spPr>
        <p:txBody>
          <a:bodyPr>
            <a:normAutofit fontScale="90000"/>
          </a:bodyPr>
          <a:lstStyle/>
          <a:p>
            <a:r>
              <a:rPr lang="fr-CA" sz="4000" dirty="0" smtClean="0">
                <a:latin typeface="Arial" pitchFamily="34" charset="0"/>
                <a:cs typeface="Arial" pitchFamily="34" charset="0"/>
              </a:rPr>
              <a:t>On est aussi des êtres fragiles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100% des jeunes ont des fragilités (points sensibles)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Santé physique ou capacités physiques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Confiance en soi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Incertitudes, questionnements sur qui on est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Humeurs, émotions, personnalité, susceptibilités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Relations familiales, amitiés, relations sociales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Apprentissages scolaires, attention, mémoire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sad-teen-2.jpg"/>
          <p:cNvPicPr>
            <a:picLocks noChangeAspect="1"/>
          </p:cNvPicPr>
          <p:nvPr/>
        </p:nvPicPr>
        <p:blipFill>
          <a:blip r:embed="rId2" cstate="print"/>
          <a:srcRect r="10626"/>
          <a:stretch>
            <a:fillRect/>
          </a:stretch>
        </p:blipFill>
        <p:spPr>
          <a:xfrm>
            <a:off x="6629400" y="228600"/>
            <a:ext cx="2307343" cy="1728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5562600" cy="1143000"/>
          </a:xfrm>
        </p:spPr>
        <p:txBody>
          <a:bodyPr>
            <a:normAutofit fontScale="90000"/>
          </a:bodyPr>
          <a:lstStyle/>
          <a:p>
            <a:r>
              <a:rPr lang="fr-CA" sz="3800" dirty="0" smtClean="0">
                <a:latin typeface="Arial" pitchFamily="34" charset="0"/>
                <a:cs typeface="Arial" pitchFamily="34" charset="0"/>
              </a:rPr>
              <a:t>Les fragilités sont la norme</a:t>
            </a:r>
            <a:endParaRPr lang="fr-CA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20% des jeunes ont des difficultés psychologiques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Difficultés d’anxiété ou de l’humeur (&gt;10%)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Troubles alimentaires (&gt;3%)</a:t>
            </a:r>
          </a:p>
          <a:p>
            <a:pPr lvl="0"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Difficultés d’apprentissage (&gt;10% des gens)</a:t>
            </a:r>
          </a:p>
          <a:p>
            <a:pPr lvl="1">
              <a:spcBef>
                <a:spcPts val="0"/>
              </a:spcBef>
              <a:buNone/>
            </a:pPr>
            <a:endParaRPr lang="fr-CA" sz="800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Difficultés d’attention (&gt;6%)</a:t>
            </a:r>
            <a:endParaRPr lang="fr-CA" sz="4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Opposition ou comportement antisocial (&gt;6%)</a:t>
            </a:r>
          </a:p>
          <a:p>
            <a:pPr lvl="0"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Traits autistiques (1-3%)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Psychose (1%)</a:t>
            </a:r>
            <a:endParaRPr lang="fr-CA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petitbobo.jpg"/>
          <p:cNvPicPr>
            <a:picLocks noChangeAspect="1"/>
          </p:cNvPicPr>
          <p:nvPr/>
        </p:nvPicPr>
        <p:blipFill>
          <a:blip r:embed="rId2" cstate="print"/>
          <a:srcRect l="6857" r="20571" b="10267"/>
          <a:stretch>
            <a:fillRect/>
          </a:stretch>
        </p:blipFill>
        <p:spPr>
          <a:xfrm>
            <a:off x="6934200" y="228600"/>
            <a:ext cx="1935492" cy="15983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 de fragilités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A" sz="2400" dirty="0" smtClean="0"/>
              <a:t>Connaissez-vous quelqu’un qui a vécu des difficultés associées  à:</a:t>
            </a:r>
          </a:p>
          <a:p>
            <a:pPr>
              <a:buNone/>
            </a:pPr>
            <a:endParaRPr lang="fr-CA" sz="2400" dirty="0" smtClean="0"/>
          </a:p>
          <a:p>
            <a:pPr marL="514350" indent="-514350">
              <a:buAutoNum type="arabicParenR"/>
            </a:pPr>
            <a:r>
              <a:rPr lang="fr-CA" sz="2000" dirty="0" smtClean="0"/>
              <a:t>L’anxiété		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La dépression	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Les réactions émotives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Les interactions sociales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La situation familiale	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L’apprentissage scolaire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L’attention ou la mémoire					___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fr-CA" sz="2000" dirty="0" smtClean="0"/>
              <a:t>La santé physique						___</a:t>
            </a:r>
          </a:p>
          <a:p>
            <a:pPr marL="514350" indent="-514350">
              <a:buAutoNum type="arabicParenR"/>
            </a:pPr>
            <a:r>
              <a:rPr lang="fr-CA" sz="2000" dirty="0" smtClean="0"/>
              <a:t>Un handicap	physique					___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6019800" cy="1143000"/>
          </a:xfrm>
        </p:spPr>
        <p:txBody>
          <a:bodyPr/>
          <a:lstStyle/>
          <a:p>
            <a:r>
              <a:rPr lang="fr-CA" dirty="0" smtClean="0"/>
              <a:t>La tolérance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992563"/>
          </a:xfrm>
        </p:spPr>
        <p:txBody>
          <a:bodyPr>
            <a:normAutofit/>
          </a:bodyPr>
          <a:lstStyle/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Si 100% des gens ont des fragilités, faire attention à notre personne et aux autres est une bonne idée</a:t>
            </a:r>
          </a:p>
          <a:p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Comme nous, les autres sont aussi des combinaisons  de fragilités et de talents, des expériences uniques de la nature</a:t>
            </a:r>
          </a:p>
          <a:p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Toute cette variété est un atout pour la société</a:t>
            </a:r>
          </a:p>
          <a:p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Tolérer et respecter les différences est donc important et le simple bon sens</a:t>
            </a:r>
            <a:endParaRPr lang="fr-CA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 descr="Tolerance4.jpg"/>
          <p:cNvPicPr>
            <a:picLocks noChangeAspect="1"/>
          </p:cNvPicPr>
          <p:nvPr/>
        </p:nvPicPr>
        <p:blipFill>
          <a:blip r:embed="rId2" cstate="print"/>
          <a:srcRect l="12000" t="12800" r="7200" b="16000"/>
          <a:stretch>
            <a:fillRect/>
          </a:stretch>
        </p:blipFill>
        <p:spPr>
          <a:xfrm>
            <a:off x="5987208" y="228600"/>
            <a:ext cx="2882472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</p:spPr>
        <p:txBody>
          <a:bodyPr/>
          <a:lstStyle/>
          <a:p>
            <a:r>
              <a:rPr lang="fr-CA" dirty="0" smtClean="0"/>
              <a:t>Juger vs Comprendre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Catégoriser est naturel</a:t>
            </a:r>
          </a:p>
          <a:p>
            <a:pPr marL="742950" lvl="2" indent="-342900"/>
            <a:r>
              <a:rPr lang="fr-CA" sz="2000" dirty="0" smtClean="0">
                <a:latin typeface="Arial" pitchFamily="34" charset="0"/>
                <a:cs typeface="Arial" pitchFamily="34" charset="0"/>
              </a:rPr>
              <a:t>Gentil-méchant, Puissant-faible, Populaire-pas populaire</a:t>
            </a:r>
          </a:p>
          <a:p>
            <a:pPr marL="742950" lvl="2" indent="-342900"/>
            <a:r>
              <a:rPr lang="fr-CA" sz="2000" dirty="0" smtClean="0">
                <a:latin typeface="Arial" pitchFamily="34" charset="0"/>
                <a:cs typeface="Arial" pitchFamily="34" charset="0"/>
              </a:rPr>
              <a:t>Simplifie les choix</a:t>
            </a:r>
          </a:p>
          <a:p>
            <a:pPr marL="742950" lvl="2" indent="-342900"/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Juger les autres trop vite avec peu d’information est souvent nuisible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Les gens sont plus complexes que 1 ou 2 attributs ou que quelques actions</a:t>
            </a:r>
          </a:p>
          <a:p>
            <a:pPr lvl="1"/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Essayer de comprendre les autres 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Leurs valeurs, leurs idées, leurs motivations, leurs actions</a:t>
            </a:r>
          </a:p>
          <a:p>
            <a:pPr lvl="1"/>
            <a:r>
              <a:rPr lang="en-CA" sz="2000" dirty="0" smtClean="0">
                <a:latin typeface="Arial" pitchFamily="34" charset="0"/>
                <a:cs typeface="Arial" pitchFamily="34" charset="0"/>
              </a:rPr>
              <a:t>Aide à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comprendre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nos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valeurs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nos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idées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nos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motivations</a:t>
            </a: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5562600" cy="1143000"/>
          </a:xfrm>
        </p:spPr>
        <p:txBody>
          <a:bodyPr>
            <a:normAutofit/>
          </a:bodyPr>
          <a:lstStyle/>
          <a:p>
            <a:r>
              <a:rPr lang="fr-CA" sz="4000" dirty="0" smtClean="0"/>
              <a:t>Qui suis-je moi?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4419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100" dirty="0" smtClean="0">
                <a:latin typeface="Arial" pitchFamily="34" charset="0"/>
                <a:cs typeface="Arial" pitchFamily="34" charset="0"/>
              </a:rPr>
              <a:t>Chaque individu est unique</a:t>
            </a:r>
          </a:p>
          <a:p>
            <a:pPr>
              <a:spcBef>
                <a:spcPts val="0"/>
              </a:spcBef>
              <a:buNone/>
            </a:pPr>
            <a:endParaRPr lang="fr-CA" sz="11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100" dirty="0" smtClean="0">
                <a:latin typeface="Arial" pitchFamily="34" charset="0"/>
                <a:cs typeface="Arial" pitchFamily="34" charset="0"/>
              </a:rPr>
              <a:t>Une personne est une combinaison de: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Son bagage biologique, ses influences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Ses connaissances, ses désirs, son potentiel</a:t>
            </a:r>
          </a:p>
          <a:p>
            <a:pPr lvl="1">
              <a:spcBef>
                <a:spcPts val="0"/>
              </a:spcBef>
              <a:buNone/>
            </a:pPr>
            <a:endParaRPr lang="fr-CA" sz="1100" dirty="0" smtClean="0"/>
          </a:p>
          <a:p>
            <a:pPr>
              <a:spcBef>
                <a:spcPts val="0"/>
              </a:spcBef>
            </a:pPr>
            <a:r>
              <a:rPr lang="fr-CA" sz="2100" dirty="0" smtClean="0">
                <a:latin typeface="Arial" pitchFamily="34" charset="0"/>
                <a:cs typeface="Arial" pitchFamily="34" charset="0"/>
              </a:rPr>
              <a:t>L’identité individuelle est influencée par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Notre tempérament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Nos expériences, nos apprentissages, nos souvenirs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Notre environnement physique (pays, ville, quartier…)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Arial" pitchFamily="34" charset="0"/>
                <a:cs typeface="Arial" pitchFamily="34" charset="0"/>
              </a:rPr>
              <a:t>Notre environnement social (famille, amis, culture…) </a:t>
            </a:r>
          </a:p>
        </p:txBody>
      </p:sp>
      <p:pic>
        <p:nvPicPr>
          <p:cNvPr id="4" name="Image 3" descr="tesquitoi.jpg"/>
          <p:cNvPicPr>
            <a:picLocks noChangeAspect="1"/>
          </p:cNvPicPr>
          <p:nvPr/>
        </p:nvPicPr>
        <p:blipFill>
          <a:blip r:embed="rId2" cstate="print"/>
          <a:srcRect b="16916"/>
          <a:stretch>
            <a:fillRect/>
          </a:stretch>
        </p:blipFill>
        <p:spPr>
          <a:xfrm>
            <a:off x="7010400" y="228600"/>
            <a:ext cx="1885950" cy="1602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2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L’identité ça se construit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Depuis l’enfance on développe nos intérêts, nos réactions, nos traits de personnalité</a:t>
            </a:r>
          </a:p>
          <a:p>
            <a:pPr lvl="1"/>
            <a:r>
              <a:rPr lang="fr-CA" sz="2000" dirty="0" smtClean="0"/>
              <a:t>Tolérance pour le risque, Inquiétudes </a:t>
            </a:r>
          </a:p>
          <a:p>
            <a:pPr lvl="1"/>
            <a:r>
              <a:rPr lang="fr-CA" sz="2000" dirty="0" smtClean="0"/>
              <a:t>Besoin  de s’affirmer ou d’être accepté</a:t>
            </a:r>
          </a:p>
          <a:p>
            <a:pPr lvl="1"/>
            <a:r>
              <a:rPr lang="fr-CA" sz="2000" dirty="0" smtClean="0"/>
              <a:t>Intérêt pour les relations sociales, pour la stimulation ou pour l’activité physique</a:t>
            </a:r>
          </a:p>
          <a:p>
            <a:r>
              <a:rPr lang="fr-CA" sz="2400" dirty="0" smtClean="0"/>
              <a:t>On accumule aussi des expériences qui nous définissent</a:t>
            </a:r>
          </a:p>
          <a:p>
            <a:pPr lvl="1"/>
            <a:r>
              <a:rPr lang="fr-CA" sz="2000" dirty="0" smtClean="0"/>
              <a:t>Rituels familiaux, expériences de vacances, incidents</a:t>
            </a:r>
          </a:p>
          <a:p>
            <a:pPr lvl="1"/>
            <a:r>
              <a:rPr lang="fr-CA" sz="2000" dirty="0" smtClean="0"/>
              <a:t>Styles d’interactions des proches</a:t>
            </a:r>
            <a:endParaRPr lang="fr-CA" sz="2000" dirty="0"/>
          </a:p>
        </p:txBody>
      </p:sp>
      <p:pic>
        <p:nvPicPr>
          <p:cNvPr id="6" name="Espace réservé du contenu 7" descr="GrowingUp2.jpg"/>
          <p:cNvPicPr>
            <a:picLocks noChangeAspect="1"/>
          </p:cNvPicPr>
          <p:nvPr/>
        </p:nvPicPr>
        <p:blipFill>
          <a:blip r:embed="rId2" cstate="print"/>
          <a:srcRect l="17978" b="10159"/>
          <a:stretch>
            <a:fillRect/>
          </a:stretch>
        </p:blipFill>
        <p:spPr>
          <a:xfrm>
            <a:off x="6248400" y="228600"/>
            <a:ext cx="2667000" cy="206780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46482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Parfois on est moins sûr de qui on est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438400"/>
            <a:ext cx="8610600" cy="36877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CA" sz="2400" dirty="0"/>
              <a:t>Parfois on est moins sûr de qui on </a:t>
            </a:r>
            <a:r>
              <a:rPr lang="fr-CA" sz="2400" dirty="0" smtClean="0"/>
              <a:t>est. </a:t>
            </a:r>
            <a:r>
              <a:rPr lang="fr-CA" sz="2100" dirty="0" smtClean="0">
                <a:latin typeface="Arial" pitchFamily="34" charset="0"/>
                <a:cs typeface="Arial" pitchFamily="34" charset="0"/>
              </a:rPr>
              <a:t>On peut parfois avoir le sentiment de ne plus trop savoir qui on est</a:t>
            </a:r>
          </a:p>
          <a:p>
            <a:pPr>
              <a:spcBef>
                <a:spcPts val="0"/>
              </a:spcBef>
            </a:pPr>
            <a:endParaRPr lang="fr-CA" sz="21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100" dirty="0" smtClean="0">
                <a:latin typeface="Arial" pitchFamily="34" charset="0"/>
                <a:cs typeface="Arial" pitchFamily="34" charset="0"/>
              </a:rPr>
              <a:t>Ca arrive surtout:</a:t>
            </a:r>
          </a:p>
          <a:p>
            <a:pPr lvl="1">
              <a:spcBef>
                <a:spcPts val="0"/>
              </a:spcBef>
            </a:pPr>
            <a:r>
              <a:rPr lang="fr-CA" sz="1700" dirty="0" smtClean="0">
                <a:latin typeface="Arial" pitchFamily="34" charset="0"/>
                <a:cs typeface="Arial" pitchFamily="34" charset="0"/>
              </a:rPr>
              <a:t>Quand on se sent à part des autres</a:t>
            </a:r>
          </a:p>
          <a:p>
            <a:pPr lvl="1">
              <a:spcBef>
                <a:spcPts val="0"/>
              </a:spcBef>
            </a:pPr>
            <a:r>
              <a:rPr lang="fr-CA" sz="1700" dirty="0" smtClean="0">
                <a:latin typeface="Arial" pitchFamily="34" charset="0"/>
                <a:cs typeface="Arial" pitchFamily="34" charset="0"/>
              </a:rPr>
              <a:t>Quand on est déprimé</a:t>
            </a:r>
          </a:p>
          <a:p>
            <a:pPr lvl="1">
              <a:spcBef>
                <a:spcPts val="0"/>
              </a:spcBef>
            </a:pPr>
            <a:r>
              <a:rPr lang="fr-CA" sz="1700" dirty="0" smtClean="0">
                <a:latin typeface="Arial" pitchFamily="34" charset="0"/>
                <a:cs typeface="Arial" pitchFamily="34" charset="0"/>
              </a:rPr>
              <a:t>Quand on change d’environnement physique (ex: déménagements) ou social </a:t>
            </a:r>
          </a:p>
          <a:p>
            <a:pPr lvl="1">
              <a:spcBef>
                <a:spcPts val="0"/>
              </a:spcBef>
            </a:pPr>
            <a:r>
              <a:rPr lang="fr-CA" sz="1700" dirty="0" smtClean="0">
                <a:latin typeface="Arial" pitchFamily="34" charset="0"/>
                <a:cs typeface="Arial" pitchFamily="34" charset="0"/>
              </a:rPr>
              <a:t>Quand notre mémoire est affectée (drogues, maladies </a:t>
            </a:r>
            <a:r>
              <a:rPr lang="is-IS" sz="1700" dirty="0" smtClean="0">
                <a:latin typeface="Arial" pitchFamily="34" charset="0"/>
                <a:cs typeface="Arial" pitchFamily="34" charset="0"/>
              </a:rPr>
              <a:t>…)</a:t>
            </a:r>
            <a:endParaRPr lang="fr-CA" sz="1700" dirty="0" smtClean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</p:txBody>
      </p:sp>
      <p:pic>
        <p:nvPicPr>
          <p:cNvPr id="4" name="Image 3" descr="IdentityCrisis1.jpg"/>
          <p:cNvPicPr>
            <a:picLocks noChangeAspect="1"/>
          </p:cNvPicPr>
          <p:nvPr/>
        </p:nvPicPr>
        <p:blipFill>
          <a:blip r:embed="rId2" cstate="print"/>
          <a:srcRect l="3299" t="12800" r="9897" b="3200"/>
          <a:stretch>
            <a:fillRect/>
          </a:stretch>
        </p:blipFill>
        <p:spPr>
          <a:xfrm>
            <a:off x="7010400" y="152400"/>
            <a:ext cx="1905719" cy="19011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de base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besoins de base des humains? _______________  ________________  _________________</a:t>
            </a:r>
          </a:p>
          <a:p>
            <a:pPr marL="457200" indent="-457200"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certaines limites mentales des humains?                                                                     _______________  ________________  _________________</a:t>
            </a:r>
          </a:p>
          <a:p>
            <a:pPr marL="457200" indent="-457200"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effets de nos proches sur notre vie mentale?                                                           _______________  ________________  _________________</a:t>
            </a:r>
          </a:p>
          <a:p>
            <a:pPr marL="457200" indent="-457200">
              <a:buNone/>
            </a:pPr>
            <a:endParaRPr lang="fr-CA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finales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besoins de base des humains? _______________  ________________  _________________</a:t>
            </a:r>
          </a:p>
          <a:p>
            <a:pPr marL="457200" indent="-457200"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certaines limites mentales des humains?                                                                     _______________  ________________  _________________</a:t>
            </a:r>
          </a:p>
          <a:p>
            <a:pPr marL="457200" indent="-457200"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effets de nos proches sur notre vie mentale?                                                            _______________  ________________  _________________</a:t>
            </a:r>
          </a:p>
          <a:p>
            <a:pPr marL="457200" indent="-457200">
              <a:buNone/>
            </a:pPr>
            <a:endParaRPr lang="fr-CA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248400" cy="1143000"/>
          </a:xfrm>
        </p:spPr>
        <p:txBody>
          <a:bodyPr/>
          <a:lstStyle/>
          <a:p>
            <a:r>
              <a:rPr lang="fr-CA" dirty="0" smtClean="0"/>
              <a:t>Se connaitre ça aide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0687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A favoriser le respect de soi et des autres</a:t>
            </a:r>
          </a:p>
          <a:p>
            <a:endParaRPr lang="fr-CA" sz="1100" dirty="0" smtClean="0"/>
          </a:p>
          <a:p>
            <a:r>
              <a:rPr lang="fr-CA" sz="2400" dirty="0"/>
              <a:t>A mieux se comprendre et se soutenir </a:t>
            </a:r>
            <a:endParaRPr lang="fr-CA" sz="2400" dirty="0" smtClean="0"/>
          </a:p>
          <a:p>
            <a:endParaRPr lang="fr-CA" sz="1100" dirty="0"/>
          </a:p>
          <a:p>
            <a:r>
              <a:rPr lang="fr-CA" sz="2400" dirty="0" smtClean="0"/>
              <a:t>A augmenter notre contrôle de nous-même</a:t>
            </a:r>
          </a:p>
          <a:p>
            <a:pPr>
              <a:buNone/>
            </a:pPr>
            <a:endParaRPr lang="fr-CA" sz="1100" dirty="0" smtClean="0"/>
          </a:p>
          <a:p>
            <a:r>
              <a:rPr lang="fr-CA" sz="2400" dirty="0" smtClean="0"/>
              <a:t>A prévenir l’isolement et les conflits</a:t>
            </a:r>
          </a:p>
          <a:p>
            <a:endParaRPr lang="fr-CA" sz="1100" dirty="0" smtClean="0"/>
          </a:p>
          <a:p>
            <a:r>
              <a:rPr lang="fr-CA" sz="2400" dirty="0" smtClean="0"/>
              <a:t>A favoriser la détection précoce des difficultés</a:t>
            </a:r>
            <a:endParaRPr lang="fr-CA" sz="1100" dirty="0" smtClean="0"/>
          </a:p>
          <a:p>
            <a:pPr>
              <a:buNone/>
            </a:pPr>
            <a:endParaRPr lang="fr-CA" sz="1100" dirty="0" smtClean="0"/>
          </a:p>
          <a:p>
            <a:r>
              <a:rPr lang="fr-CA" sz="2400" dirty="0" smtClean="0"/>
              <a:t>A atténuer l’impact des coups durs</a:t>
            </a:r>
          </a:p>
        </p:txBody>
      </p:sp>
      <p:pic>
        <p:nvPicPr>
          <p:cNvPr id="4" name="Image 3" descr="fierté.jpg"/>
          <p:cNvPicPr>
            <a:picLocks noChangeAspect="1"/>
          </p:cNvPicPr>
          <p:nvPr/>
        </p:nvPicPr>
        <p:blipFill>
          <a:blip r:embed="rId2" cstate="print"/>
          <a:srcRect l="17600" t="6400" r="20800" b="3200"/>
          <a:stretch>
            <a:fillRect/>
          </a:stretch>
        </p:blipFill>
        <p:spPr>
          <a:xfrm>
            <a:off x="7543800" y="228600"/>
            <a:ext cx="1259741" cy="1848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705600" cy="1371600"/>
          </a:xfrm>
        </p:spPr>
        <p:txBody>
          <a:bodyPr>
            <a:noAutofit/>
          </a:bodyPr>
          <a:lstStyle/>
          <a:p>
            <a:pPr lvl="0"/>
            <a:r>
              <a:rPr lang="fr-CA" dirty="0" smtClean="0"/>
              <a:t>Se connaitre donne du pouvoir</a:t>
            </a:r>
            <a:endParaRPr lang="fr-CA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962400"/>
          </a:xfrm>
        </p:spPr>
        <p:txBody>
          <a:bodyPr>
            <a:noAutofit/>
          </a:bodyPr>
          <a:lstStyle/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Le pouvoir de mieux reconnaitre nos émotions et nos fils de pensées </a:t>
            </a:r>
          </a:p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De mieux analyser ce qui nous affecte (</a:t>
            </a:r>
            <a:r>
              <a:rPr lang="fr-CA" sz="2400" dirty="0" err="1" smtClean="0"/>
              <a:t>évenements</a:t>
            </a:r>
            <a:r>
              <a:rPr lang="fr-CA" sz="2400" dirty="0" smtClean="0"/>
              <a:t>, situations, interactions…)</a:t>
            </a:r>
          </a:p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De relativiser nos émotions et nos pensées quand elles nous nuisent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De mieux contrôler nos impulsions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De mieux tolérer nos petits travers et plus s’apprécier à notre juste valeur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24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2400" b="1" dirty="0" smtClean="0"/>
          </a:p>
        </p:txBody>
      </p:sp>
      <p:pic>
        <p:nvPicPr>
          <p:cNvPr id="5" name="Image 4" descr="knowledge-is-power-41.jpg"/>
          <p:cNvPicPr>
            <a:picLocks noChangeAspect="1"/>
          </p:cNvPicPr>
          <p:nvPr/>
        </p:nvPicPr>
        <p:blipFill>
          <a:blip r:embed="rId2" cstate="print"/>
          <a:srcRect t="26316"/>
          <a:stretch>
            <a:fillRect/>
          </a:stretch>
        </p:blipFill>
        <p:spPr>
          <a:xfrm>
            <a:off x="7162801" y="155451"/>
            <a:ext cx="1782162" cy="17465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6629400" cy="1143000"/>
          </a:xfrm>
        </p:spPr>
        <p:txBody>
          <a:bodyPr>
            <a:noAutofit/>
          </a:bodyPr>
          <a:lstStyle/>
          <a:p>
            <a:r>
              <a:rPr lang="fr-CA" sz="4000" dirty="0" smtClean="0"/>
              <a:t>Pouvoir pour les autres aussi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057399"/>
            <a:ext cx="8484983" cy="4197927"/>
          </a:xfrm>
        </p:spPr>
        <p:txBody>
          <a:bodyPr>
            <a:noAutofit/>
          </a:bodyPr>
          <a:lstStyle/>
          <a:p>
            <a:pPr marL="742950" indent="-742950">
              <a:spcBef>
                <a:spcPts val="0"/>
              </a:spcBef>
              <a:buNone/>
            </a:pPr>
            <a:endParaRPr lang="fr-CA" sz="20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800" b="1" dirty="0" smtClean="0"/>
          </a:p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Pour mieux comprendre  les différences individuelles et respecter les autres </a:t>
            </a:r>
          </a:p>
          <a:p>
            <a:pPr marL="74295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Pour être plus compréhensif et moins juger les autres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Pour moins dénigrer ou isoler les gens que l’on côtoie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Pour mieux anticiper les conséquences de ce qu’on dit et fait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/>
              <a:t>Pour avoir des interactions plus positives  et constructives avec les autres</a:t>
            </a:r>
          </a:p>
          <a:p>
            <a:pPr marL="742950" lvl="0" indent="-742950">
              <a:spcBef>
                <a:spcPts val="0"/>
              </a:spcBef>
              <a:buFont typeface="+mj-lt"/>
              <a:buAutoNum type="arabicParenR"/>
            </a:pPr>
            <a:endParaRPr lang="fr-CA" sz="1200" dirty="0" smtClean="0"/>
          </a:p>
          <a:p>
            <a:pPr marL="1143000" lvl="1" indent="-742950">
              <a:spcBef>
                <a:spcPts val="0"/>
              </a:spcBef>
              <a:buFont typeface="Arial" pitchFamily="34" charset="0"/>
              <a:buChar char="•"/>
            </a:pPr>
            <a:endParaRPr lang="fr-CA" sz="1600" dirty="0" smtClean="0"/>
          </a:p>
        </p:txBody>
      </p:sp>
      <p:pic>
        <p:nvPicPr>
          <p:cNvPr id="6" name="Image 5" descr="empath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228600"/>
            <a:ext cx="2160383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5486400" cy="1143000"/>
          </a:xfrm>
        </p:spPr>
        <p:txBody>
          <a:bodyPr/>
          <a:lstStyle/>
          <a:p>
            <a:r>
              <a:rPr lang="fr-CA" dirty="0" smtClean="0"/>
              <a:t>Qui suis-je?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057400"/>
            <a:ext cx="8610600" cy="4648200"/>
          </a:xfrm>
        </p:spPr>
        <p:txBody>
          <a:bodyPr>
            <a:normAutofit fontScale="85000" lnSpcReduction="20000"/>
          </a:bodyPr>
          <a:lstStyle/>
          <a:p>
            <a:r>
              <a:rPr lang="fr-CA" sz="2600" dirty="0" smtClean="0">
                <a:latin typeface="Arial" pitchFamily="34" charset="0"/>
                <a:cs typeface="Arial" pitchFamily="34" charset="0"/>
              </a:rPr>
              <a:t>Un primate, donc…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Curieux, joueur, intelligent, parfois peureux, parfois agressif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Parfois collaboratif, parfois compétitif ou </a:t>
            </a:r>
            <a:r>
              <a:rPr lang="fr-CA" sz="2200" dirty="0" err="1" smtClean="0">
                <a:latin typeface="Arial" pitchFamily="34" charset="0"/>
                <a:cs typeface="Arial" pitchFamily="34" charset="0"/>
              </a:rPr>
              <a:t>égoiste</a:t>
            </a:r>
            <a:r>
              <a:rPr lang="fr-CA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Plusieurs années entre la naissance et l’autonomie 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Doté d’un instinct parental &amp; d’un attachement parent-enfant forts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Dépendant du groupe (ressources, rôles, buts, références, culture…)</a:t>
            </a:r>
          </a:p>
          <a:p>
            <a:pPr lvl="1"/>
            <a:endParaRPr lang="fr-CA" sz="1200" dirty="0" smtClean="0"/>
          </a:p>
          <a:p>
            <a:r>
              <a:rPr lang="fr-CA" sz="2600" dirty="0" smtClean="0">
                <a:latin typeface="Arial" pitchFamily="34" charset="0"/>
                <a:cs typeface="Arial" pitchFamily="34" charset="0"/>
              </a:rPr>
              <a:t>Qui parle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Communications, organisation sociale, politique, commerce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Écriture, histoire, culture, sciences, éducation</a:t>
            </a:r>
          </a:p>
          <a:p>
            <a:pPr lvl="1"/>
            <a:endParaRPr lang="fr-CA" sz="1200" dirty="0" smtClean="0"/>
          </a:p>
          <a:p>
            <a:r>
              <a:rPr lang="fr-CA" sz="2600" dirty="0" smtClean="0">
                <a:latin typeface="Arial" pitchFamily="34" charset="0"/>
                <a:cs typeface="Arial" pitchFamily="34" charset="0"/>
              </a:rPr>
              <a:t>Qui invente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Agriculture, outils, technologies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Transports, construction, infrastructure, </a:t>
            </a:r>
          </a:p>
          <a:p>
            <a:pPr lvl="1"/>
            <a:r>
              <a:rPr lang="fr-CA" sz="2200" dirty="0" smtClean="0">
                <a:latin typeface="Arial" pitchFamily="34" charset="0"/>
                <a:cs typeface="Arial" pitchFamily="34" charset="0"/>
              </a:rPr>
              <a:t>Des solutions individuelles aux défis de tous les jours</a:t>
            </a:r>
          </a:p>
        </p:txBody>
      </p:sp>
      <p:pic>
        <p:nvPicPr>
          <p:cNvPr id="5" name="Image 4" descr="13656989-orang-outan-de-sumatra.jpg"/>
          <p:cNvPicPr>
            <a:picLocks noChangeAspect="1"/>
          </p:cNvPicPr>
          <p:nvPr/>
        </p:nvPicPr>
        <p:blipFill>
          <a:blip r:embed="rId2" cstate="print"/>
          <a:srcRect r="34286"/>
          <a:stretch>
            <a:fillRect/>
          </a:stretch>
        </p:blipFill>
        <p:spPr>
          <a:xfrm>
            <a:off x="6930930" y="228600"/>
            <a:ext cx="1952869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0198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Les pouvoirs des humains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114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curiosité</a:t>
            </a:r>
          </a:p>
          <a:p>
            <a:pPr lvl="0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débrouillardise 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Capacité de s’adapter, d’innover, d’inventer des nouvelles solutions</a:t>
            </a:r>
          </a:p>
          <a:p>
            <a:pPr lvl="0">
              <a:spcBef>
                <a:spcPts val="0"/>
              </a:spcBef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capacité d’apprendre de diverses façons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Par l’expérience, par l’observation, par la communication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capacité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d’anticiper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Simuler </a:t>
            </a:r>
            <a:r>
              <a:rPr lang="fr-CA" sz="2000" dirty="0">
                <a:latin typeface="Arial" pitchFamily="34" charset="0"/>
                <a:cs typeface="Arial" pitchFamily="34" charset="0"/>
              </a:rPr>
              <a:t>des scénarios </a:t>
            </a:r>
            <a:r>
              <a:rPr lang="fr-CA" sz="2000" dirty="0" smtClean="0">
                <a:latin typeface="Arial" pitchFamily="34" charset="0"/>
                <a:cs typeface="Arial" pitchFamily="34" charset="0"/>
              </a:rPr>
              <a:t>dans </a:t>
            </a:r>
            <a:r>
              <a:rPr lang="fr-CA" sz="2000" dirty="0">
                <a:latin typeface="Arial" pitchFamily="34" charset="0"/>
                <a:cs typeface="Arial" pitchFamily="34" charset="0"/>
              </a:rPr>
              <a:t>sa tête </a:t>
            </a: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capacité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développer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et d’utiliser des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outils 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fr-CA" sz="12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>
                <a:latin typeface="Arial" pitchFamily="34" charset="0"/>
                <a:cs typeface="Arial" pitchFamily="34" charset="0"/>
              </a:rPr>
              <a:t>La capacité de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parler et penser avec un langage créatif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Communiquer, catégoriser, manipuler </a:t>
            </a:r>
            <a:r>
              <a:rPr lang="fr-CA" sz="2000" dirty="0">
                <a:latin typeface="Arial" pitchFamily="34" charset="0"/>
                <a:cs typeface="Arial" pitchFamily="34" charset="0"/>
              </a:rPr>
              <a:t>des </a:t>
            </a:r>
            <a:r>
              <a:rPr lang="fr-CA" sz="2000" dirty="0" smtClean="0">
                <a:latin typeface="Arial" pitchFamily="34" charset="0"/>
                <a:cs typeface="Arial" pitchFamily="34" charset="0"/>
              </a:rPr>
              <a:t>idées, raisonner</a:t>
            </a:r>
          </a:p>
          <a:p>
            <a:pPr lvl="0">
              <a:spcBef>
                <a:spcPts val="0"/>
              </a:spcBef>
            </a:pPr>
            <a:endParaRPr lang="fr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superman11.jpg"/>
          <p:cNvPicPr>
            <a:picLocks noChangeAspect="1"/>
          </p:cNvPicPr>
          <p:nvPr/>
        </p:nvPicPr>
        <p:blipFill>
          <a:blip r:embed="rId2" cstate="print"/>
          <a:srcRect l="3000" t="8223" r="31500" b="8223"/>
          <a:stretch>
            <a:fillRect/>
          </a:stretch>
        </p:blipFill>
        <p:spPr>
          <a:xfrm>
            <a:off x="6832139" y="228600"/>
            <a:ext cx="2128462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324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Les limites des humains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4495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peurs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L’inconnu,  le risque, l’échec, le jugement des autres…</a:t>
            </a:r>
          </a:p>
          <a:p>
            <a:pPr lvl="0">
              <a:spcBef>
                <a:spcPts val="0"/>
              </a:spcBef>
            </a:pPr>
            <a:endParaRPr lang="fr-CA" sz="11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superstitions et L’irrationalité</a:t>
            </a:r>
          </a:p>
          <a:p>
            <a:pPr lvl="0">
              <a:spcBef>
                <a:spcPts val="0"/>
              </a:spcBef>
              <a:buNone/>
            </a:pPr>
            <a:endParaRPr lang="fr-CA" sz="11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L’agressivité et les conflits</a:t>
            </a:r>
          </a:p>
          <a:p>
            <a:pPr lvl="0">
              <a:spcBef>
                <a:spcPts val="0"/>
              </a:spcBef>
              <a:buNone/>
            </a:pPr>
            <a:endParaRPr lang="fr-CA" sz="11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L’esprit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troupeau</a:t>
            </a:r>
          </a:p>
          <a:p>
            <a:pPr lvl="0">
              <a:spcBef>
                <a:spcPts val="0"/>
              </a:spcBef>
            </a:pPr>
            <a:endParaRPr lang="fr-CA" sz="11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>
                <a:latin typeface="Arial" pitchFamily="34" charset="0"/>
                <a:cs typeface="Arial" pitchFamily="34" charset="0"/>
              </a:rPr>
              <a:t>Les biais de l’attention, les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oublis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Répéter les mêmes erreurs</a:t>
            </a:r>
          </a:p>
          <a:p>
            <a:pPr lvl="0">
              <a:spcBef>
                <a:spcPts val="0"/>
              </a:spcBef>
            </a:pPr>
            <a:endParaRPr lang="fr-CA" sz="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Préférer nos intérêts à court-terme au long-terme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Ex: Sucreries vs santé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Ex: Bon pour mon portefeuille vs Bon pour la planète</a:t>
            </a:r>
            <a:endParaRPr lang="fr-CA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sz="2400" dirty="0"/>
          </a:p>
          <a:p>
            <a:endParaRPr lang="fr-CA" sz="2400" dirty="0"/>
          </a:p>
        </p:txBody>
      </p:sp>
      <p:pic>
        <p:nvPicPr>
          <p:cNvPr id="4" name="Image 3" descr="pris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152400"/>
            <a:ext cx="1825732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57150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Les besoins de base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458200" cy="376396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Éviter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la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douleur, la faim, la soif, la détresse</a:t>
            </a:r>
          </a:p>
          <a:p>
            <a:pPr>
              <a:spcBef>
                <a:spcPts val="0"/>
              </a:spcBef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Éviter l’insécurité, les menaces à notre santé</a:t>
            </a:r>
          </a:p>
          <a:p>
            <a:pPr>
              <a:spcBef>
                <a:spcPts val="0"/>
              </a:spcBef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Assurer notre accès aux ressources </a:t>
            </a:r>
          </a:p>
          <a:p>
            <a:pPr lvl="0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Obtenir un soutien social, </a:t>
            </a:r>
            <a:r>
              <a:rPr lang="fr-CA" sz="2400" dirty="0" err="1" smtClean="0">
                <a:latin typeface="Arial" pitchFamily="34" charset="0"/>
                <a:cs typeface="Arial" pitchFamily="34" charset="0"/>
              </a:rPr>
              <a:t>Eviter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 le rejet</a:t>
            </a:r>
          </a:p>
          <a:p>
            <a:pPr lvl="0">
              <a:spcBef>
                <a:spcPts val="0"/>
              </a:spcBef>
            </a:pPr>
            <a:endParaRPr lang="fr-CA" sz="12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Rechercher les plaisirs,  les gains sociaux ou matériels</a:t>
            </a:r>
          </a:p>
          <a:p>
            <a:pPr lvl="0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Se réaliser, être utile, trouver un sens à notre vie </a:t>
            </a:r>
            <a:endParaRPr lang="fr-CA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CA" dirty="0"/>
              <a:t> </a:t>
            </a:r>
          </a:p>
          <a:p>
            <a:endParaRPr lang="fr-CA" dirty="0"/>
          </a:p>
        </p:txBody>
      </p:sp>
      <p:pic>
        <p:nvPicPr>
          <p:cNvPr id="4" name="Image 3" descr="pyramidedesBeso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304800"/>
            <a:ext cx="2314575" cy="1971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9578</TotalTime>
  <Words>1166</Words>
  <Application>Microsoft Macintosh PowerPoint</Application>
  <PresentationFormat>Présentation à l'écran (4:3)</PresentationFormat>
  <Paragraphs>223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Qui suis-je?  Francois Richer PhD</vt:lpstr>
      <vt:lpstr>Questions de base</vt:lpstr>
      <vt:lpstr>Se connaitre ça aide</vt:lpstr>
      <vt:lpstr>Se connaitre donne du pouvoir</vt:lpstr>
      <vt:lpstr>Pouvoir pour les autres aussi</vt:lpstr>
      <vt:lpstr>Qui suis-je?</vt:lpstr>
      <vt:lpstr>Les pouvoirs des humains</vt:lpstr>
      <vt:lpstr>Les limites des humains</vt:lpstr>
      <vt:lpstr>Les besoins de base</vt:lpstr>
      <vt:lpstr>Les désirs qu’on a face aux autres</vt:lpstr>
      <vt:lpstr>On a tous besoin des autres</vt:lpstr>
      <vt:lpstr>On est aussi des êtres fragiles</vt:lpstr>
      <vt:lpstr>Les fragilités sont la norme</vt:lpstr>
      <vt:lpstr>Question de fragilités</vt:lpstr>
      <vt:lpstr>La tolérance</vt:lpstr>
      <vt:lpstr>Juger vs Comprendre</vt:lpstr>
      <vt:lpstr>Qui suis-je moi?</vt:lpstr>
      <vt:lpstr>L’identité ça se construit</vt:lpstr>
      <vt:lpstr>Parfois on est moins sûr de qui on est</vt:lpstr>
      <vt:lpstr>Questions finales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Connais-toi toi-même  Guide de survie en santé mentale pour ados</dc:title>
  <dc:creator>Francois</dc:creator>
  <cp:lastModifiedBy>Francois Richer</cp:lastModifiedBy>
  <cp:revision>79</cp:revision>
  <dcterms:created xsi:type="dcterms:W3CDTF">2013-04-11T16:04:32Z</dcterms:created>
  <dcterms:modified xsi:type="dcterms:W3CDTF">2018-05-24T00:45:37Z</dcterms:modified>
</cp:coreProperties>
</file>