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337" r:id="rId3"/>
    <p:sldId id="260" r:id="rId4"/>
    <p:sldId id="354" r:id="rId5"/>
    <p:sldId id="355" r:id="rId6"/>
    <p:sldId id="261" r:id="rId7"/>
    <p:sldId id="353" r:id="rId8"/>
    <p:sldId id="327" r:id="rId9"/>
    <p:sldId id="262" r:id="rId10"/>
    <p:sldId id="263" r:id="rId11"/>
    <p:sldId id="349" r:id="rId12"/>
    <p:sldId id="285" r:id="rId13"/>
    <p:sldId id="356" r:id="rId14"/>
    <p:sldId id="357" r:id="rId15"/>
    <p:sldId id="359" r:id="rId16"/>
    <p:sldId id="358" r:id="rId17"/>
    <p:sldId id="350" r:id="rId18"/>
    <p:sldId id="339" r:id="rId19"/>
    <p:sldId id="264" r:id="rId20"/>
    <p:sldId id="348" r:id="rId21"/>
    <p:sldId id="265" r:id="rId22"/>
    <p:sldId id="336" r:id="rId23"/>
    <p:sldId id="266" r:id="rId24"/>
    <p:sldId id="267" r:id="rId25"/>
    <p:sldId id="326" r:id="rId26"/>
    <p:sldId id="268" r:id="rId27"/>
    <p:sldId id="269" r:id="rId28"/>
    <p:sldId id="270" r:id="rId29"/>
    <p:sldId id="271" r:id="rId30"/>
    <p:sldId id="341" r:id="rId31"/>
    <p:sldId id="335" r:id="rId32"/>
    <p:sldId id="344" r:id="rId33"/>
    <p:sldId id="345" r:id="rId34"/>
    <p:sldId id="346" r:id="rId35"/>
    <p:sldId id="300" r:id="rId36"/>
    <p:sldId id="343" r:id="rId37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9" d="100"/>
          <a:sy n="49" d="100"/>
        </p:scale>
        <p:origin x="-1544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slide" Target="slides/slide36.xml"/><Relationship Id="rId38" Type="http://schemas.openxmlformats.org/officeDocument/2006/relationships/printerSettings" Target="printerSettings/printerSettings1.bin"/><Relationship Id="rId39" Type="http://schemas.openxmlformats.org/officeDocument/2006/relationships/presProps" Target="presProps.xml"/><Relationship Id="rId40" Type="http://schemas.openxmlformats.org/officeDocument/2006/relationships/viewProps" Target="viewProps.xml"/><Relationship Id="rId41" Type="http://schemas.openxmlformats.org/officeDocument/2006/relationships/theme" Target="theme/theme1.xml"/><Relationship Id="rId4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CA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CA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50EBA4-DCA4-43F6-971C-5E9621FA206B}" type="datetimeFigureOut">
              <a:rPr lang="fr-CA" smtClean="0"/>
              <a:pPr/>
              <a:t>19-01-16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FB10AF-5EA0-442B-8AE4-F5C5F8C2B0F7}" type="slidenum">
              <a:rPr lang="fr-CA" smtClean="0"/>
              <a:pPr/>
              <a:t>‹#›</a:t>
            </a:fld>
            <a:endParaRPr lang="fr-C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CA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50EBA4-DCA4-43F6-971C-5E9621FA206B}" type="datetimeFigureOut">
              <a:rPr lang="fr-CA" smtClean="0"/>
              <a:pPr/>
              <a:t>19-01-16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FB10AF-5EA0-442B-8AE4-F5C5F8C2B0F7}" type="slidenum">
              <a:rPr lang="fr-CA" smtClean="0"/>
              <a:pPr/>
              <a:t>‹#›</a:t>
            </a:fld>
            <a:endParaRPr lang="fr-C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CA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50EBA4-DCA4-43F6-971C-5E9621FA206B}" type="datetimeFigureOut">
              <a:rPr lang="fr-CA" smtClean="0"/>
              <a:pPr/>
              <a:t>19-01-16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FB10AF-5EA0-442B-8AE4-F5C5F8C2B0F7}" type="slidenum">
              <a:rPr lang="fr-CA" smtClean="0"/>
              <a:pPr/>
              <a:t>‹#›</a:t>
            </a:fld>
            <a:endParaRPr lang="fr-C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CA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50EBA4-DCA4-43F6-971C-5E9621FA206B}" type="datetimeFigureOut">
              <a:rPr lang="fr-CA" smtClean="0"/>
              <a:pPr/>
              <a:t>19-01-16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FB10AF-5EA0-442B-8AE4-F5C5F8C2B0F7}" type="slidenum">
              <a:rPr lang="fr-CA" smtClean="0"/>
              <a:pPr/>
              <a:t>‹#›</a:t>
            </a:fld>
            <a:endParaRPr lang="fr-C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CA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50EBA4-DCA4-43F6-971C-5E9621FA206B}" type="datetimeFigureOut">
              <a:rPr lang="fr-CA" smtClean="0"/>
              <a:pPr/>
              <a:t>19-01-16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FB10AF-5EA0-442B-8AE4-F5C5F8C2B0F7}" type="slidenum">
              <a:rPr lang="fr-CA" smtClean="0"/>
              <a:pPr/>
              <a:t>‹#›</a:t>
            </a:fld>
            <a:endParaRPr lang="fr-C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CA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50EBA4-DCA4-43F6-971C-5E9621FA206B}" type="datetimeFigureOut">
              <a:rPr lang="fr-CA" smtClean="0"/>
              <a:pPr/>
              <a:t>19-01-16</a:t>
            </a:fld>
            <a:endParaRPr lang="fr-CA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FB10AF-5EA0-442B-8AE4-F5C5F8C2B0F7}" type="slidenum">
              <a:rPr lang="fr-CA" smtClean="0"/>
              <a:pPr/>
              <a:t>‹#›</a:t>
            </a:fld>
            <a:endParaRPr lang="fr-C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CA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50EBA4-DCA4-43F6-971C-5E9621FA206B}" type="datetimeFigureOut">
              <a:rPr lang="fr-CA" smtClean="0"/>
              <a:pPr/>
              <a:t>19-01-16</a:t>
            </a:fld>
            <a:endParaRPr lang="fr-CA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FB10AF-5EA0-442B-8AE4-F5C5F8C2B0F7}" type="slidenum">
              <a:rPr lang="fr-CA" smtClean="0"/>
              <a:pPr/>
              <a:t>‹#›</a:t>
            </a:fld>
            <a:endParaRPr lang="fr-C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CA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50EBA4-DCA4-43F6-971C-5E9621FA206B}" type="datetimeFigureOut">
              <a:rPr lang="fr-CA" smtClean="0"/>
              <a:pPr/>
              <a:t>19-01-16</a:t>
            </a:fld>
            <a:endParaRPr lang="fr-CA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FB10AF-5EA0-442B-8AE4-F5C5F8C2B0F7}" type="slidenum">
              <a:rPr lang="fr-CA" smtClean="0"/>
              <a:pPr/>
              <a:t>‹#›</a:t>
            </a:fld>
            <a:endParaRPr lang="fr-C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50EBA4-DCA4-43F6-971C-5E9621FA206B}" type="datetimeFigureOut">
              <a:rPr lang="fr-CA" smtClean="0"/>
              <a:pPr/>
              <a:t>19-01-16</a:t>
            </a:fld>
            <a:endParaRPr lang="fr-CA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FB10AF-5EA0-442B-8AE4-F5C5F8C2B0F7}" type="slidenum">
              <a:rPr lang="fr-CA" smtClean="0"/>
              <a:pPr/>
              <a:t>‹#›</a:t>
            </a:fld>
            <a:endParaRPr lang="fr-C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CA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50EBA4-DCA4-43F6-971C-5E9621FA206B}" type="datetimeFigureOut">
              <a:rPr lang="fr-CA" smtClean="0"/>
              <a:pPr/>
              <a:t>19-01-16</a:t>
            </a:fld>
            <a:endParaRPr lang="fr-CA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FB10AF-5EA0-442B-8AE4-F5C5F8C2B0F7}" type="slidenum">
              <a:rPr lang="fr-CA" smtClean="0"/>
              <a:pPr/>
              <a:t>‹#›</a:t>
            </a:fld>
            <a:endParaRPr lang="fr-C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CA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CA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50EBA4-DCA4-43F6-971C-5E9621FA206B}" type="datetimeFigureOut">
              <a:rPr lang="fr-CA" smtClean="0"/>
              <a:pPr/>
              <a:t>19-01-16</a:t>
            </a:fld>
            <a:endParaRPr lang="fr-CA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FB10AF-5EA0-442B-8AE4-F5C5F8C2B0F7}" type="slidenum">
              <a:rPr lang="fr-CA" smtClean="0"/>
              <a:pPr/>
              <a:t>‹#›</a:t>
            </a:fld>
            <a:endParaRPr lang="fr-C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CA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50EBA4-DCA4-43F6-971C-5E9621FA206B}" type="datetimeFigureOut">
              <a:rPr lang="fr-CA" smtClean="0"/>
              <a:pPr/>
              <a:t>19-01-16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FB10AF-5EA0-442B-8AE4-F5C5F8C2B0F7}" type="slidenum">
              <a:rPr lang="fr-CA" smtClean="0"/>
              <a:pPr/>
              <a:t>‹#›</a:t>
            </a:fld>
            <a:endParaRPr lang="fr-C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Relationship Id="rId3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2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2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3.jpe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3.jpe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2.pn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4.jpe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5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5.jpeg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6.jpeg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6.jpeg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7.jpeg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8.jpeg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9.jpeg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0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jpeg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0.jpeg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1.jpeg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2.jpeg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3.jpeg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teljeunes.com/accueil" TargetMode="External"/><Relationship Id="rId3" Type="http://schemas.openxmlformats.org/officeDocument/2006/relationships/hyperlink" Target="http://www.fondationdesmaladiesmentales.org/" TargetMode="Externa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4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9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0.jpe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743200"/>
            <a:ext cx="7772400" cy="2590800"/>
          </a:xfrm>
        </p:spPr>
        <p:txBody>
          <a:bodyPr>
            <a:normAutofit/>
          </a:bodyPr>
          <a:lstStyle/>
          <a:p>
            <a:r>
              <a:rPr lang="fr-CA" sz="5300" dirty="0" smtClean="0"/>
              <a:t>Les émotions</a:t>
            </a:r>
            <a:br>
              <a:rPr lang="fr-CA" sz="5300" dirty="0" smtClean="0"/>
            </a:br>
            <a:r>
              <a:rPr lang="fr-CA" sz="5300" dirty="0" smtClean="0"/>
              <a:t/>
            </a:r>
            <a:br>
              <a:rPr lang="fr-CA" sz="5300" dirty="0" smtClean="0"/>
            </a:br>
            <a:r>
              <a:rPr lang="fr-CA" sz="2800" dirty="0" smtClean="0"/>
              <a:t>Francois Richer </a:t>
            </a:r>
            <a:r>
              <a:rPr lang="fr-CA" sz="2800" dirty="0" err="1" smtClean="0"/>
              <a:t>PhD</a:t>
            </a:r>
            <a:endParaRPr lang="fr-CA" sz="2800" dirty="0"/>
          </a:p>
        </p:txBody>
      </p:sp>
      <p:sp>
        <p:nvSpPr>
          <p:cNvPr id="5" name="Sous-titre 4"/>
          <p:cNvSpPr>
            <a:spLocks noGrp="1"/>
          </p:cNvSpPr>
          <p:nvPr>
            <p:ph type="subTitle" idx="1"/>
          </p:nvPr>
        </p:nvSpPr>
        <p:spPr>
          <a:xfrm>
            <a:off x="838200" y="304800"/>
            <a:ext cx="4038600" cy="685800"/>
          </a:xfrm>
        </p:spPr>
        <p:txBody>
          <a:bodyPr>
            <a:normAutofit fontScale="92500"/>
          </a:bodyPr>
          <a:lstStyle/>
          <a:p>
            <a:r>
              <a:rPr lang="fr-CA" sz="3600" dirty="0" smtClean="0"/>
              <a:t>Connais-toi toi-même</a:t>
            </a:r>
            <a:endParaRPr lang="fr-CA" sz="3600" dirty="0"/>
          </a:p>
        </p:txBody>
      </p:sp>
      <p:pic>
        <p:nvPicPr>
          <p:cNvPr id="4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700838" y="0"/>
            <a:ext cx="2443162" cy="23535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Image 5" descr="SigleManuelNeuropsy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04800" y="290384"/>
            <a:ext cx="552450" cy="50019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685800"/>
            <a:ext cx="6019800" cy="1143000"/>
          </a:xfrm>
        </p:spPr>
        <p:txBody>
          <a:bodyPr>
            <a:normAutofit fontScale="90000"/>
          </a:bodyPr>
          <a:lstStyle/>
          <a:p>
            <a:r>
              <a:rPr lang="fr-CA" sz="4000" dirty="0" smtClean="0"/>
              <a:t>Les émotions – Pas que du bon</a:t>
            </a:r>
            <a:endParaRPr lang="fr-CA" sz="40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2286000"/>
            <a:ext cx="8534400" cy="3840163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</a:pPr>
            <a:r>
              <a:rPr lang="fr-CA" sz="2400" dirty="0" smtClean="0">
                <a:latin typeface="Arial" pitchFamily="34" charset="0"/>
                <a:cs typeface="Arial" pitchFamily="34" charset="0"/>
              </a:rPr>
              <a:t>Les émotions peuvent provoquer de la souffrance </a:t>
            </a:r>
          </a:p>
          <a:p>
            <a:pPr>
              <a:spcBef>
                <a:spcPts val="0"/>
              </a:spcBef>
            </a:pPr>
            <a:endParaRPr lang="fr-CA" sz="800" dirty="0" smtClean="0">
              <a:latin typeface="Arial" pitchFamily="34" charset="0"/>
              <a:cs typeface="Arial" pitchFamily="34" charset="0"/>
            </a:endParaRPr>
          </a:p>
          <a:p>
            <a:pPr>
              <a:spcBef>
                <a:spcPts val="0"/>
              </a:spcBef>
            </a:pPr>
            <a:r>
              <a:rPr lang="fr-CA" sz="2400" dirty="0" smtClean="0">
                <a:latin typeface="Arial" pitchFamily="34" charset="0"/>
                <a:cs typeface="Arial" pitchFamily="34" charset="0"/>
              </a:rPr>
              <a:t>Nous isoler socialement (disputes, ressentiment)</a:t>
            </a:r>
          </a:p>
          <a:p>
            <a:pPr>
              <a:spcBef>
                <a:spcPts val="0"/>
              </a:spcBef>
            </a:pPr>
            <a:endParaRPr lang="fr-CA" sz="800" dirty="0" smtClean="0">
              <a:latin typeface="Arial" pitchFamily="34" charset="0"/>
              <a:cs typeface="Arial" pitchFamily="34" charset="0"/>
            </a:endParaRPr>
          </a:p>
          <a:p>
            <a:pPr>
              <a:spcBef>
                <a:spcPts val="0"/>
              </a:spcBef>
            </a:pPr>
            <a:r>
              <a:rPr lang="fr-CA" sz="2400" dirty="0" smtClean="0">
                <a:latin typeface="Arial" pitchFamily="34" charset="0"/>
                <a:cs typeface="Arial" pitchFamily="34" charset="0"/>
              </a:rPr>
              <a:t>Nous vider de notre énergie ou de notre motivation</a:t>
            </a:r>
          </a:p>
          <a:p>
            <a:pPr>
              <a:spcBef>
                <a:spcPts val="0"/>
              </a:spcBef>
            </a:pPr>
            <a:endParaRPr lang="fr-CA" sz="800" dirty="0" smtClean="0">
              <a:latin typeface="Arial" pitchFamily="34" charset="0"/>
              <a:cs typeface="Arial" pitchFamily="34" charset="0"/>
            </a:endParaRPr>
          </a:p>
          <a:p>
            <a:pPr>
              <a:spcBef>
                <a:spcPts val="0"/>
              </a:spcBef>
            </a:pPr>
            <a:r>
              <a:rPr lang="fr-CA" sz="2400" dirty="0" smtClean="0">
                <a:latin typeface="Arial" pitchFamily="34" charset="0"/>
                <a:cs typeface="Arial" pitchFamily="34" charset="0"/>
              </a:rPr>
              <a:t>Nous empêcher de vivre pleinement (de se réaliser)</a:t>
            </a:r>
          </a:p>
          <a:p>
            <a:pPr>
              <a:spcBef>
                <a:spcPts val="0"/>
              </a:spcBef>
            </a:pPr>
            <a:endParaRPr lang="fr-CA" sz="800" dirty="0" smtClean="0">
              <a:latin typeface="Arial" pitchFamily="34" charset="0"/>
              <a:cs typeface="Arial" pitchFamily="34" charset="0"/>
            </a:endParaRPr>
          </a:p>
          <a:p>
            <a:pPr>
              <a:spcBef>
                <a:spcPts val="0"/>
              </a:spcBef>
            </a:pPr>
            <a:r>
              <a:rPr lang="fr-CA" sz="2400" dirty="0" smtClean="0">
                <a:latin typeface="Arial" pitchFamily="34" charset="0"/>
                <a:cs typeface="Arial" pitchFamily="34" charset="0"/>
              </a:rPr>
              <a:t>S’emballer et nous faire du tort</a:t>
            </a:r>
          </a:p>
          <a:p>
            <a:pPr>
              <a:spcBef>
                <a:spcPts val="0"/>
              </a:spcBef>
            </a:pPr>
            <a:endParaRPr lang="fr-CA" sz="800" dirty="0" smtClean="0">
              <a:latin typeface="Arial" pitchFamily="34" charset="0"/>
              <a:cs typeface="Arial" pitchFamily="34" charset="0"/>
            </a:endParaRPr>
          </a:p>
          <a:p>
            <a:pPr>
              <a:spcBef>
                <a:spcPts val="0"/>
              </a:spcBef>
            </a:pPr>
            <a:r>
              <a:rPr lang="fr-CA" sz="2400" dirty="0" smtClean="0">
                <a:latin typeface="Arial" pitchFamily="34" charset="0"/>
                <a:cs typeface="Arial" pitchFamily="34" charset="0"/>
              </a:rPr>
              <a:t>Nous pousser à dire ou faire des choses qu’on regrette</a:t>
            </a:r>
          </a:p>
          <a:p>
            <a:pPr>
              <a:spcBef>
                <a:spcPts val="0"/>
              </a:spcBef>
            </a:pPr>
            <a:endParaRPr lang="fr-CA" sz="800" dirty="0" smtClean="0">
              <a:latin typeface="Arial" pitchFamily="34" charset="0"/>
              <a:cs typeface="Arial" pitchFamily="34" charset="0"/>
            </a:endParaRPr>
          </a:p>
          <a:p>
            <a:pPr>
              <a:spcBef>
                <a:spcPts val="0"/>
              </a:spcBef>
            </a:pPr>
            <a:r>
              <a:rPr lang="fr-CA" sz="2400" dirty="0" smtClean="0">
                <a:latin typeface="Arial" pitchFamily="34" charset="0"/>
                <a:cs typeface="Arial" pitchFamily="34" charset="0"/>
              </a:rPr>
              <a:t>Nous tuer (accidents, suicides, meurtres)</a:t>
            </a:r>
          </a:p>
          <a:p>
            <a:endParaRPr lang="fr-CA" dirty="0"/>
          </a:p>
        </p:txBody>
      </p:sp>
      <p:pic>
        <p:nvPicPr>
          <p:cNvPr id="4" name="Image 3" descr="hairpulling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705600" y="228600"/>
            <a:ext cx="2203057" cy="155590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81000" y="609600"/>
            <a:ext cx="6248400" cy="1143000"/>
          </a:xfrm>
        </p:spPr>
        <p:txBody>
          <a:bodyPr>
            <a:normAutofit fontScale="90000"/>
          </a:bodyPr>
          <a:lstStyle/>
          <a:p>
            <a:r>
              <a:rPr lang="fr-CA" dirty="0" smtClean="0"/>
              <a:t>On est plus que nos réactions</a:t>
            </a:r>
            <a:endParaRPr lang="fr-C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2286000"/>
            <a:ext cx="8229600" cy="3840163"/>
          </a:xfrm>
        </p:spPr>
        <p:txBody>
          <a:bodyPr/>
          <a:lstStyle/>
          <a:p>
            <a:r>
              <a:rPr lang="fr-CA" sz="2400" dirty="0" smtClean="0"/>
              <a:t>Nos émotions sont automatiques mais on a un certain contrôle de nos réactions après leur déclenchement</a:t>
            </a:r>
          </a:p>
          <a:p>
            <a:endParaRPr lang="fr-CA" sz="1100" dirty="0" smtClean="0"/>
          </a:p>
          <a:p>
            <a:r>
              <a:rPr lang="fr-CA" sz="2400" dirty="0" smtClean="0"/>
              <a:t>On peut vivre notre réaction et aussi se parler pour</a:t>
            </a:r>
          </a:p>
          <a:p>
            <a:pPr lvl="1"/>
            <a:r>
              <a:rPr lang="fr-CA" sz="2000" dirty="0" smtClean="0"/>
              <a:t>Bien comprendre ce qui l’a déclenchée</a:t>
            </a:r>
          </a:p>
          <a:p>
            <a:pPr lvl="1"/>
            <a:r>
              <a:rPr lang="fr-CA" sz="2000" dirty="0" smtClean="0"/>
              <a:t>Comparer différentes interprétations de la situation</a:t>
            </a:r>
          </a:p>
          <a:p>
            <a:pPr lvl="1"/>
            <a:r>
              <a:rPr lang="fr-CA" sz="2000" dirty="0" smtClean="0"/>
              <a:t>Se dire que la réaction va diminuer et que la situation va changer</a:t>
            </a:r>
          </a:p>
          <a:p>
            <a:endParaRPr lang="fr-CA" dirty="0"/>
          </a:p>
        </p:txBody>
      </p:sp>
      <p:pic>
        <p:nvPicPr>
          <p:cNvPr id="4" name="Image 3" descr="hairpulling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781800" y="228600"/>
            <a:ext cx="2203057" cy="1555909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28600" y="533400"/>
            <a:ext cx="5943600" cy="1143000"/>
          </a:xfrm>
        </p:spPr>
        <p:txBody>
          <a:bodyPr>
            <a:noAutofit/>
          </a:bodyPr>
          <a:lstStyle/>
          <a:p>
            <a:r>
              <a:rPr lang="fr-CA" dirty="0"/>
              <a:t>La </a:t>
            </a:r>
            <a:r>
              <a:rPr lang="fr-CA" dirty="0" smtClean="0"/>
              <a:t>sensibilité émotive</a:t>
            </a:r>
            <a:endParaRPr lang="fr-C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33400" y="2209800"/>
            <a:ext cx="8382000" cy="4267200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</a:pPr>
            <a:r>
              <a:rPr lang="fr-CA" sz="2400" dirty="0" smtClean="0">
                <a:latin typeface="Arial" pitchFamily="34" charset="0"/>
                <a:cs typeface="Arial" pitchFamily="34" charset="0"/>
              </a:rPr>
              <a:t>Facilité à ressentir et exprimer les émotions</a:t>
            </a:r>
          </a:p>
          <a:p>
            <a:pPr>
              <a:spcBef>
                <a:spcPts val="0"/>
              </a:spcBef>
            </a:pPr>
            <a:endParaRPr lang="fr-CA" sz="1200" dirty="0" smtClean="0">
              <a:latin typeface="Arial" pitchFamily="34" charset="0"/>
              <a:cs typeface="Arial" pitchFamily="34" charset="0"/>
            </a:endParaRPr>
          </a:p>
          <a:p>
            <a:pPr>
              <a:spcBef>
                <a:spcPts val="0"/>
              </a:spcBef>
            </a:pPr>
            <a:r>
              <a:rPr lang="fr-CA" sz="2400" dirty="0" smtClean="0">
                <a:latin typeface="Arial" pitchFamily="34" charset="0"/>
                <a:cs typeface="Arial" pitchFamily="34" charset="0"/>
              </a:rPr>
              <a:t>Le seuil de déclenchement </a:t>
            </a:r>
            <a:r>
              <a:rPr lang="fr-CA" sz="2400" smtClean="0">
                <a:latin typeface="Arial" pitchFamily="34" charset="0"/>
                <a:cs typeface="Arial" pitchFamily="34" charset="0"/>
              </a:rPr>
              <a:t>des émotions </a:t>
            </a:r>
            <a:r>
              <a:rPr lang="fr-CA" sz="2400" dirty="0" smtClean="0">
                <a:latin typeface="Arial" pitchFamily="34" charset="0"/>
                <a:cs typeface="Arial" pitchFamily="34" charset="0"/>
              </a:rPr>
              <a:t>varie d’un moment à l’autre et d’une personne à l’autre</a:t>
            </a:r>
          </a:p>
          <a:p>
            <a:pPr>
              <a:spcBef>
                <a:spcPts val="0"/>
              </a:spcBef>
            </a:pPr>
            <a:endParaRPr lang="fr-CA" sz="1200" dirty="0" smtClean="0">
              <a:latin typeface="Arial" pitchFamily="34" charset="0"/>
              <a:cs typeface="Arial" pitchFamily="34" charset="0"/>
            </a:endParaRPr>
          </a:p>
          <a:p>
            <a:pPr lvl="1">
              <a:spcBef>
                <a:spcPts val="0"/>
              </a:spcBef>
            </a:pPr>
            <a:endParaRPr lang="fr-CA" sz="1200" dirty="0" smtClean="0">
              <a:latin typeface="Arial" pitchFamily="34" charset="0"/>
              <a:cs typeface="Arial" pitchFamily="34" charset="0"/>
            </a:endParaRPr>
          </a:p>
          <a:p>
            <a:pPr>
              <a:spcBef>
                <a:spcPts val="0"/>
              </a:spcBef>
            </a:pPr>
            <a:r>
              <a:rPr lang="fr-CA" sz="2400" dirty="0" smtClean="0">
                <a:latin typeface="Arial" pitchFamily="34" charset="0"/>
                <a:cs typeface="Arial" pitchFamily="34" charset="0"/>
              </a:rPr>
              <a:t>La sensibilité peut augmenter</a:t>
            </a:r>
          </a:p>
          <a:p>
            <a:pPr lvl="1">
              <a:spcBef>
                <a:spcPts val="0"/>
              </a:spcBef>
            </a:pPr>
            <a:r>
              <a:rPr lang="fr-CA" sz="2000" dirty="0" smtClean="0">
                <a:latin typeface="Arial" pitchFamily="34" charset="0"/>
                <a:cs typeface="Arial" pitchFamily="34" charset="0"/>
              </a:rPr>
              <a:t>Quand on manque de sommeil</a:t>
            </a:r>
          </a:p>
          <a:p>
            <a:pPr lvl="1">
              <a:spcBef>
                <a:spcPts val="0"/>
              </a:spcBef>
            </a:pPr>
            <a:r>
              <a:rPr lang="fr-CA" sz="2000" dirty="0" smtClean="0">
                <a:latin typeface="Arial" pitchFamily="34" charset="0"/>
                <a:cs typeface="Arial" pitchFamily="34" charset="0"/>
              </a:rPr>
              <a:t>Quand on est anxieux ou déprimé</a:t>
            </a:r>
          </a:p>
          <a:p>
            <a:pPr lvl="1">
              <a:spcBef>
                <a:spcPts val="0"/>
              </a:spcBef>
            </a:pPr>
            <a:r>
              <a:rPr lang="fr-CA" sz="2000" dirty="0" smtClean="0">
                <a:latin typeface="Arial" pitchFamily="34" charset="0"/>
                <a:cs typeface="Arial" pitchFamily="34" charset="0"/>
              </a:rPr>
              <a:t>Quand on vient de vivre une émotion forte (deuil, film violent ou émouvant)</a:t>
            </a:r>
          </a:p>
          <a:p>
            <a:pPr lvl="1">
              <a:spcBef>
                <a:spcPts val="0"/>
              </a:spcBef>
            </a:pPr>
            <a:r>
              <a:rPr lang="fr-CA" sz="2000" dirty="0" smtClean="0">
                <a:latin typeface="Arial" pitchFamily="34" charset="0"/>
                <a:cs typeface="Arial" pitchFamily="34" charset="0"/>
              </a:rPr>
              <a:t>Quand on a des changements hormonaux </a:t>
            </a:r>
          </a:p>
          <a:p>
            <a:pPr lvl="1">
              <a:spcBef>
                <a:spcPts val="0"/>
              </a:spcBef>
            </a:pPr>
            <a:r>
              <a:rPr lang="fr-CA" sz="2000" dirty="0" smtClean="0">
                <a:latin typeface="Arial" pitchFamily="34" charset="0"/>
                <a:cs typeface="Arial" pitchFamily="34" charset="0"/>
              </a:rPr>
              <a:t>Quand notre environnement ou nos relations sont difficiles</a:t>
            </a:r>
          </a:p>
          <a:p>
            <a:pPr>
              <a:spcBef>
                <a:spcPts val="0"/>
              </a:spcBef>
              <a:buNone/>
            </a:pPr>
            <a:endParaRPr lang="fr-CA" sz="800" dirty="0" smtClean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7" name="Image 6" descr="emotionality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858000" y="152400"/>
            <a:ext cx="2057400" cy="20574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52400" y="762000"/>
            <a:ext cx="6350000" cy="1143000"/>
          </a:xfrm>
        </p:spPr>
        <p:txBody>
          <a:bodyPr>
            <a:normAutofit fontScale="90000"/>
          </a:bodyPr>
          <a:lstStyle/>
          <a:p>
            <a:r>
              <a:rPr lang="fr-FR" dirty="0" smtClean="0"/>
              <a:t>Nos sensibilités amplifient</a:t>
            </a:r>
            <a:br>
              <a:rPr lang="fr-FR" dirty="0" smtClean="0"/>
            </a:br>
            <a:r>
              <a:rPr lang="fr-FR" dirty="0" smtClean="0"/>
              <a:t> nos réactions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2500923"/>
            <a:ext cx="8229600" cy="3820625"/>
          </a:xfrm>
        </p:spPr>
        <p:txBody>
          <a:bodyPr>
            <a:normAutofit/>
          </a:bodyPr>
          <a:lstStyle/>
          <a:p>
            <a:r>
              <a:rPr lang="fr-FR" sz="2800" dirty="0"/>
              <a:t>Faire une gaffe en public est gênant </a:t>
            </a:r>
          </a:p>
          <a:p>
            <a:pPr lvl="1"/>
            <a:r>
              <a:rPr lang="fr-FR" sz="2400" dirty="0"/>
              <a:t>Mais encore plus pour quelqu’un qui manque de confiance</a:t>
            </a:r>
          </a:p>
          <a:p>
            <a:pPr lvl="1"/>
            <a:endParaRPr lang="fr-FR" sz="1000" dirty="0"/>
          </a:p>
          <a:p>
            <a:r>
              <a:rPr lang="fr-FR" sz="2800" dirty="0"/>
              <a:t>Un geste menaçant ou un danger est épeurant</a:t>
            </a:r>
          </a:p>
          <a:p>
            <a:pPr lvl="1"/>
            <a:r>
              <a:rPr lang="fr-FR" sz="2400" dirty="0"/>
              <a:t>Mais encore plus pour un </a:t>
            </a:r>
            <a:r>
              <a:rPr lang="fr-FR" sz="2400" dirty="0" smtClean="0"/>
              <a:t>anxieux</a:t>
            </a:r>
          </a:p>
          <a:p>
            <a:pPr lvl="1"/>
            <a:endParaRPr lang="fr-FR" sz="1200" dirty="0"/>
          </a:p>
          <a:p>
            <a:r>
              <a:rPr lang="fr-FR" sz="2800" dirty="0" smtClean="0"/>
              <a:t>Les critiques sont déplaisantes </a:t>
            </a:r>
          </a:p>
          <a:p>
            <a:pPr lvl="1"/>
            <a:r>
              <a:rPr lang="fr-FR" sz="2400" dirty="0" smtClean="0"/>
              <a:t>Mais encore plus pour ceux qui sont susceptibles</a:t>
            </a:r>
          </a:p>
          <a:p>
            <a:pPr lvl="1"/>
            <a:endParaRPr lang="fr-FR" sz="1000" dirty="0" smtClean="0"/>
          </a:p>
        </p:txBody>
      </p:sp>
      <p:pic>
        <p:nvPicPr>
          <p:cNvPr id="4" name="Image 3" descr="emotionality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858000" y="152400"/>
            <a:ext cx="2057400" cy="2057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626704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658934"/>
            <a:ext cx="6439877" cy="1143000"/>
          </a:xfrm>
        </p:spPr>
        <p:txBody>
          <a:bodyPr>
            <a:normAutofit fontScale="90000"/>
          </a:bodyPr>
          <a:lstStyle/>
          <a:p>
            <a:r>
              <a:rPr lang="fr-FR" dirty="0" smtClean="0"/>
              <a:t>Reconnaître nos réactions exagérées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2362200"/>
            <a:ext cx="8229600" cy="3820625"/>
          </a:xfrm>
        </p:spPr>
        <p:txBody>
          <a:bodyPr>
            <a:normAutofit fontScale="92500"/>
          </a:bodyPr>
          <a:lstStyle/>
          <a:p>
            <a:r>
              <a:rPr lang="fr-FR" sz="2800" dirty="0" smtClean="0"/>
              <a:t>Parfois nos réactions sont plus extrêmes que la moyenne</a:t>
            </a:r>
          </a:p>
          <a:p>
            <a:pPr lvl="1"/>
            <a:r>
              <a:rPr lang="fr-FR" sz="2400" dirty="0" smtClean="0"/>
              <a:t>On se sent insulté pour peu de choses</a:t>
            </a:r>
          </a:p>
          <a:p>
            <a:pPr lvl="1"/>
            <a:r>
              <a:rPr lang="fr-FR" sz="2400" dirty="0" smtClean="0"/>
              <a:t>On a peur d’un danger peu probable </a:t>
            </a:r>
          </a:p>
          <a:p>
            <a:pPr lvl="1"/>
            <a:endParaRPr lang="fr-FR" sz="2400" dirty="0" smtClean="0"/>
          </a:p>
          <a:p>
            <a:r>
              <a:rPr lang="fr-FR" sz="2800" dirty="0" smtClean="0"/>
              <a:t>Détecter qu’on exagère est difficile</a:t>
            </a:r>
          </a:p>
          <a:p>
            <a:pPr lvl="1"/>
            <a:r>
              <a:rPr lang="fr-FR" sz="2400" dirty="0" smtClean="0"/>
              <a:t>Les émotions nous empêchent de voir d’une autre façon, de relativiser</a:t>
            </a:r>
          </a:p>
          <a:p>
            <a:pPr lvl="1"/>
            <a:r>
              <a:rPr lang="fr-FR" sz="2400" dirty="0" smtClean="0"/>
              <a:t>Si quelques proches nous disent qu’on exagère il faudrait tenter de vérifier s’ils ont un peu raison</a:t>
            </a:r>
            <a:endParaRPr lang="fr-FR" sz="2400" dirty="0"/>
          </a:p>
        </p:txBody>
      </p:sp>
    </p:spTree>
    <p:extLst>
      <p:ext uri="{BB962C8B-B14F-4D97-AF65-F5344CB8AC3E}">
        <p14:creationId xmlns:p14="http://schemas.microsoft.com/office/powerpoint/2010/main" val="222850006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1" y="662564"/>
            <a:ext cx="6059108" cy="1343533"/>
          </a:xfrm>
        </p:spPr>
        <p:txBody>
          <a:bodyPr>
            <a:normAutofit/>
          </a:bodyPr>
          <a:lstStyle/>
          <a:p>
            <a:r>
              <a:rPr lang="fr-FR" sz="3800" dirty="0"/>
              <a:t>P</a:t>
            </a:r>
            <a:r>
              <a:rPr lang="fr-FR" sz="3800" dirty="0" smtClean="0"/>
              <a:t>oser des questions à sa réaction émotive</a:t>
            </a:r>
            <a:endParaRPr lang="fr-FR" sz="38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2613447"/>
            <a:ext cx="8396880" cy="3512715"/>
          </a:xfrm>
        </p:spPr>
        <p:txBody>
          <a:bodyPr>
            <a:noAutofit/>
          </a:bodyPr>
          <a:lstStyle/>
          <a:p>
            <a:r>
              <a:rPr lang="fr-FR" sz="2800" dirty="0" smtClean="0"/>
              <a:t>Est-ce que je réagis comme ça à cause de mes sensibilités?</a:t>
            </a:r>
          </a:p>
          <a:p>
            <a:endParaRPr lang="fr-FR" sz="1200" dirty="0" smtClean="0"/>
          </a:p>
          <a:p>
            <a:r>
              <a:rPr lang="fr-FR" sz="2800" dirty="0" smtClean="0"/>
              <a:t>Est-ce que d’autres réagiraient un peu différemment?</a:t>
            </a:r>
          </a:p>
          <a:p>
            <a:endParaRPr lang="fr-FR" sz="1200" dirty="0" smtClean="0"/>
          </a:p>
          <a:p>
            <a:r>
              <a:rPr lang="fr-FR" sz="2800" dirty="0" smtClean="0"/>
              <a:t>Est</a:t>
            </a:r>
            <a:r>
              <a:rPr lang="fr-FR" sz="2800" dirty="0"/>
              <a:t>-ce si </a:t>
            </a:r>
            <a:r>
              <a:rPr lang="fr-FR" sz="2800" dirty="0" smtClean="0"/>
              <a:t>grave?  Est-ce que mon émotion a pris le contrôle?</a:t>
            </a:r>
          </a:p>
          <a:p>
            <a:endParaRPr lang="fr-FR" sz="1200" dirty="0" smtClean="0"/>
          </a:p>
          <a:p>
            <a:r>
              <a:rPr lang="fr-FR" sz="2800" dirty="0" smtClean="0"/>
              <a:t>Est-ce que je pourrais mieux régler la situation si ma réaction avait une intensité plus basse?</a:t>
            </a:r>
            <a:endParaRPr lang="fr-FR" sz="2800" dirty="0"/>
          </a:p>
        </p:txBody>
      </p:sp>
    </p:spTree>
    <p:extLst>
      <p:ext uri="{BB962C8B-B14F-4D97-AF65-F5344CB8AC3E}">
        <p14:creationId xmlns:p14="http://schemas.microsoft.com/office/powerpoint/2010/main" val="108411086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624325"/>
            <a:ext cx="5046687" cy="1143000"/>
          </a:xfrm>
        </p:spPr>
        <p:txBody>
          <a:bodyPr>
            <a:normAutofit fontScale="90000"/>
          </a:bodyPr>
          <a:lstStyle/>
          <a:p>
            <a:r>
              <a:rPr lang="fr-FR" dirty="0" smtClean="0"/>
              <a:t>Les envies ça peut changer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2392593"/>
            <a:ext cx="8229600" cy="3733570"/>
          </a:xfrm>
        </p:spPr>
        <p:txBody>
          <a:bodyPr>
            <a:normAutofit fontScale="92500" lnSpcReduction="20000"/>
          </a:bodyPr>
          <a:lstStyle/>
          <a:p>
            <a:r>
              <a:rPr lang="fr-FR" dirty="0" smtClean="0"/>
              <a:t>L’envie d’une cigarette pour un fumeur</a:t>
            </a:r>
          </a:p>
          <a:p>
            <a:pPr lvl="1"/>
            <a:r>
              <a:rPr lang="fr-FR" dirty="0" smtClean="0"/>
              <a:t>On attrape un rhume – l’envie diminue</a:t>
            </a:r>
          </a:p>
          <a:p>
            <a:pPr lvl="1"/>
            <a:endParaRPr lang="fr-FR" sz="1200" dirty="0" smtClean="0"/>
          </a:p>
          <a:p>
            <a:r>
              <a:rPr lang="fr-FR" dirty="0" smtClean="0"/>
              <a:t>L’envie de se trouver bon</a:t>
            </a:r>
          </a:p>
          <a:p>
            <a:pPr lvl="1"/>
            <a:r>
              <a:rPr lang="fr-FR" dirty="0" smtClean="0"/>
              <a:t>On vit un échec ou un rejet – l’envie diminue</a:t>
            </a:r>
          </a:p>
          <a:p>
            <a:pPr marL="457200" lvl="1" indent="0">
              <a:buNone/>
            </a:pPr>
            <a:endParaRPr lang="fr-FR" sz="1200" dirty="0" smtClean="0"/>
          </a:p>
          <a:p>
            <a:r>
              <a:rPr lang="fr-FR" dirty="0" smtClean="0"/>
              <a:t> L’envie de porter attention aux autres</a:t>
            </a:r>
          </a:p>
          <a:p>
            <a:pPr lvl="1"/>
            <a:r>
              <a:rPr lang="fr-FR" dirty="0"/>
              <a:t>L’envie </a:t>
            </a:r>
            <a:r>
              <a:rPr lang="fr-FR" dirty="0" smtClean="0"/>
              <a:t>augmente quand on les </a:t>
            </a:r>
            <a:r>
              <a:rPr lang="fr-FR" dirty="0" err="1" smtClean="0"/>
              <a:t>cotoie</a:t>
            </a:r>
            <a:endParaRPr lang="fr-FR" dirty="0"/>
          </a:p>
          <a:p>
            <a:pPr lvl="1"/>
            <a:r>
              <a:rPr lang="fr-FR" dirty="0" smtClean="0"/>
              <a:t>On en apprend sur leurs vies, leurs sensibilités, leurs points communs avec nous</a:t>
            </a:r>
          </a:p>
        </p:txBody>
      </p:sp>
    </p:spTree>
    <p:extLst>
      <p:ext uri="{BB962C8B-B14F-4D97-AF65-F5344CB8AC3E}">
        <p14:creationId xmlns:p14="http://schemas.microsoft.com/office/powerpoint/2010/main" val="98590556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6096000" cy="1143000"/>
          </a:xfrm>
        </p:spPr>
        <p:txBody>
          <a:bodyPr/>
          <a:lstStyle/>
          <a:p>
            <a:r>
              <a:rPr lang="fr-CA" dirty="0" smtClean="0"/>
              <a:t>Tout n’est pas personnel</a:t>
            </a:r>
            <a:endParaRPr lang="fr-C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2209800"/>
            <a:ext cx="8229600" cy="3916363"/>
          </a:xfrm>
        </p:spPr>
        <p:txBody>
          <a:bodyPr>
            <a:normAutofit/>
          </a:bodyPr>
          <a:lstStyle/>
          <a:p>
            <a:r>
              <a:rPr lang="fr-CA" sz="2400" dirty="0" smtClean="0"/>
              <a:t>Quand on se sent insulté ou blessé on a envie de réagir</a:t>
            </a:r>
          </a:p>
          <a:p>
            <a:endParaRPr lang="fr-CA" sz="1100" dirty="0" smtClean="0"/>
          </a:p>
          <a:p>
            <a:r>
              <a:rPr lang="fr-CA" sz="2400" dirty="0" smtClean="0"/>
              <a:t>Mais souvent, la personne qui a déclenché cette réaction ne nous visait pas spécifiquement</a:t>
            </a:r>
          </a:p>
          <a:p>
            <a:endParaRPr lang="fr-CA" sz="1100" dirty="0" smtClean="0"/>
          </a:p>
          <a:p>
            <a:r>
              <a:rPr lang="fr-CA" sz="2400" dirty="0" smtClean="0"/>
              <a:t>Plusieurs réactions sont plus des cris du cœur que des attaques personnelles</a:t>
            </a:r>
          </a:p>
          <a:p>
            <a:endParaRPr lang="fr-CA" sz="1200" dirty="0" smtClean="0"/>
          </a:p>
          <a:p>
            <a:r>
              <a:rPr lang="fr-CA" sz="2400" dirty="0" smtClean="0"/>
              <a:t>Penser à ce qui a pu générer la réaction de l’autre peut nous aider à mieux comprendre son état d’esprit et à mieux réagir</a:t>
            </a:r>
          </a:p>
        </p:txBody>
      </p:sp>
      <p:pic>
        <p:nvPicPr>
          <p:cNvPr id="4" name="Image 3" descr="hairpulling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781800" y="228600"/>
            <a:ext cx="2203057" cy="1555909"/>
          </a:xfrm>
          <a:prstGeom prst="rect">
            <a:avLst/>
          </a:prstGeom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609600"/>
            <a:ext cx="6477000" cy="1143000"/>
          </a:xfrm>
        </p:spPr>
        <p:txBody>
          <a:bodyPr>
            <a:noAutofit/>
          </a:bodyPr>
          <a:lstStyle/>
          <a:p>
            <a:r>
              <a:rPr lang="fr-CA" dirty="0" smtClean="0"/>
              <a:t>L’empathie</a:t>
            </a:r>
            <a:endParaRPr lang="fr-C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33400" y="2133600"/>
            <a:ext cx="8382000" cy="4343400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</a:pPr>
            <a:r>
              <a:rPr lang="fr-CA" sz="2400" dirty="0" smtClean="0">
                <a:latin typeface="+mj-lt"/>
                <a:cs typeface="Arial" pitchFamily="34" charset="0"/>
              </a:rPr>
              <a:t>Capacité </a:t>
            </a:r>
            <a:r>
              <a:rPr lang="fr-CA" sz="2400" dirty="0">
                <a:latin typeface="+mj-lt"/>
                <a:cs typeface="Arial" pitchFamily="34" charset="0"/>
              </a:rPr>
              <a:t>de </a:t>
            </a:r>
            <a:r>
              <a:rPr lang="fr-CA" sz="2400" dirty="0" smtClean="0">
                <a:latin typeface="+mj-lt"/>
                <a:cs typeface="Arial" pitchFamily="34" charset="0"/>
              </a:rPr>
              <a:t>ressentir </a:t>
            </a:r>
            <a:r>
              <a:rPr lang="fr-CA" sz="2400" dirty="0">
                <a:latin typeface="+mj-lt"/>
                <a:cs typeface="Arial" pitchFamily="34" charset="0"/>
              </a:rPr>
              <a:t>et </a:t>
            </a:r>
            <a:r>
              <a:rPr lang="fr-CA" sz="2400" dirty="0" smtClean="0">
                <a:latin typeface="+mj-lt"/>
                <a:cs typeface="Arial" pitchFamily="34" charset="0"/>
              </a:rPr>
              <a:t>identifier </a:t>
            </a:r>
            <a:r>
              <a:rPr lang="fr-CA" sz="2400" dirty="0">
                <a:latin typeface="+mj-lt"/>
                <a:cs typeface="Arial" pitchFamily="34" charset="0"/>
              </a:rPr>
              <a:t>les émotions des </a:t>
            </a:r>
            <a:r>
              <a:rPr lang="fr-CA" sz="2400" dirty="0" smtClean="0">
                <a:latin typeface="+mj-lt"/>
                <a:cs typeface="Arial" pitchFamily="34" charset="0"/>
              </a:rPr>
              <a:t>autres</a:t>
            </a:r>
          </a:p>
          <a:p>
            <a:pPr>
              <a:spcBef>
                <a:spcPts val="0"/>
              </a:spcBef>
              <a:buNone/>
            </a:pPr>
            <a:endParaRPr lang="fr-CA" sz="800" dirty="0" smtClean="0">
              <a:latin typeface="+mj-lt"/>
              <a:cs typeface="Arial" pitchFamily="34" charset="0"/>
            </a:endParaRPr>
          </a:p>
          <a:p>
            <a:pPr>
              <a:spcBef>
                <a:spcPts val="0"/>
              </a:spcBef>
            </a:pPr>
            <a:r>
              <a:rPr lang="fr-CA" sz="2400" dirty="0" smtClean="0">
                <a:latin typeface="+mj-lt"/>
                <a:cs typeface="Arial" pitchFamily="34" charset="0"/>
              </a:rPr>
              <a:t>Les émotions </a:t>
            </a:r>
            <a:r>
              <a:rPr lang="fr-CA" sz="2400" dirty="0">
                <a:latin typeface="+mj-lt"/>
                <a:cs typeface="Arial" pitchFamily="34" charset="0"/>
              </a:rPr>
              <a:t>des autres sont détectées </a:t>
            </a:r>
            <a:r>
              <a:rPr lang="fr-CA" sz="2400" dirty="0" smtClean="0">
                <a:latin typeface="+mj-lt"/>
                <a:cs typeface="Arial" pitchFamily="34" charset="0"/>
              </a:rPr>
              <a:t>et reproduites par </a:t>
            </a:r>
            <a:r>
              <a:rPr lang="fr-CA" sz="2400" dirty="0">
                <a:latin typeface="+mj-lt"/>
                <a:cs typeface="Arial" pitchFamily="34" charset="0"/>
              </a:rPr>
              <a:t>notre </a:t>
            </a:r>
            <a:r>
              <a:rPr lang="fr-CA" sz="2400" dirty="0" smtClean="0">
                <a:latin typeface="+mj-lt"/>
                <a:cs typeface="Arial" pitchFamily="34" charset="0"/>
              </a:rPr>
              <a:t>cerveau </a:t>
            </a:r>
          </a:p>
          <a:p>
            <a:pPr lvl="1">
              <a:spcBef>
                <a:spcPts val="0"/>
              </a:spcBef>
            </a:pPr>
            <a:r>
              <a:rPr lang="fr-CA" sz="2000" dirty="0" smtClean="0">
                <a:latin typeface="+mj-lt"/>
                <a:cs typeface="Arial" pitchFamily="34" charset="0"/>
              </a:rPr>
              <a:t>On est </a:t>
            </a:r>
            <a:r>
              <a:rPr lang="fr-CA" sz="2000" dirty="0">
                <a:latin typeface="+mj-lt"/>
                <a:cs typeface="Arial" pitchFamily="34" charset="0"/>
              </a:rPr>
              <a:t>triste dans les situations tristes (cinéma, </a:t>
            </a:r>
            <a:r>
              <a:rPr lang="fr-CA" sz="2000" dirty="0" smtClean="0">
                <a:latin typeface="+mj-lt"/>
                <a:cs typeface="Arial" pitchFamily="34" charset="0"/>
              </a:rPr>
              <a:t>événements </a:t>
            </a:r>
            <a:r>
              <a:rPr lang="fr-CA" sz="2000" dirty="0">
                <a:latin typeface="+mj-lt"/>
                <a:cs typeface="Arial" pitchFamily="34" charset="0"/>
              </a:rPr>
              <a:t>familiaux</a:t>
            </a:r>
            <a:r>
              <a:rPr lang="fr-CA" sz="2000" dirty="0" smtClean="0">
                <a:latin typeface="+mj-lt"/>
                <a:cs typeface="Arial" pitchFamily="34" charset="0"/>
              </a:rPr>
              <a:t>)</a:t>
            </a:r>
          </a:p>
          <a:p>
            <a:pPr>
              <a:spcBef>
                <a:spcPts val="0"/>
              </a:spcBef>
            </a:pPr>
            <a:endParaRPr lang="fr-CA" sz="800" dirty="0" smtClean="0">
              <a:latin typeface="+mj-lt"/>
              <a:cs typeface="Arial" pitchFamily="34" charset="0"/>
            </a:endParaRPr>
          </a:p>
          <a:p>
            <a:pPr>
              <a:spcBef>
                <a:spcPts val="0"/>
              </a:spcBef>
            </a:pPr>
            <a:r>
              <a:rPr lang="fr-CA" sz="2400" dirty="0" smtClean="0">
                <a:latin typeface="+mj-lt"/>
                <a:cs typeface="Arial" pitchFamily="34" charset="0"/>
              </a:rPr>
              <a:t>Elle favorise </a:t>
            </a:r>
            <a:r>
              <a:rPr lang="fr-CA" sz="2400" dirty="0">
                <a:latin typeface="+mj-lt"/>
                <a:cs typeface="Arial" pitchFamily="34" charset="0"/>
              </a:rPr>
              <a:t>la contagion des émotions </a:t>
            </a:r>
            <a:r>
              <a:rPr lang="fr-CA" sz="2400" dirty="0" smtClean="0">
                <a:latin typeface="+mj-lt"/>
                <a:cs typeface="Arial" pitchFamily="34" charset="0"/>
              </a:rPr>
              <a:t>dans </a:t>
            </a:r>
            <a:r>
              <a:rPr lang="fr-CA" sz="2400" dirty="0">
                <a:latin typeface="+mj-lt"/>
                <a:cs typeface="Arial" pitchFamily="34" charset="0"/>
              </a:rPr>
              <a:t>un </a:t>
            </a:r>
            <a:r>
              <a:rPr lang="fr-CA" sz="2400" dirty="0" smtClean="0">
                <a:latin typeface="+mj-lt"/>
                <a:cs typeface="Arial" pitchFamily="34" charset="0"/>
              </a:rPr>
              <a:t>groupe</a:t>
            </a:r>
            <a:endParaRPr lang="fr-CA" sz="2400" dirty="0">
              <a:latin typeface="+mj-lt"/>
              <a:cs typeface="Arial" pitchFamily="34" charset="0"/>
            </a:endParaRPr>
          </a:p>
          <a:p>
            <a:pPr>
              <a:spcBef>
                <a:spcPts val="0"/>
              </a:spcBef>
              <a:buNone/>
            </a:pPr>
            <a:endParaRPr lang="fr-CA" sz="800" dirty="0" smtClean="0">
              <a:latin typeface="+mj-lt"/>
              <a:cs typeface="Arial" pitchFamily="34" charset="0"/>
            </a:endParaRPr>
          </a:p>
          <a:p>
            <a:pPr>
              <a:spcBef>
                <a:spcPts val="0"/>
              </a:spcBef>
            </a:pPr>
            <a:r>
              <a:rPr lang="fr-CA" sz="2400" dirty="0" smtClean="0">
                <a:latin typeface="+mj-lt"/>
                <a:cs typeface="Arial" pitchFamily="34" charset="0"/>
              </a:rPr>
              <a:t>Certains </a:t>
            </a:r>
            <a:r>
              <a:rPr lang="fr-CA" sz="2400" dirty="0">
                <a:latin typeface="+mj-lt"/>
                <a:cs typeface="Arial" pitchFamily="34" charset="0"/>
              </a:rPr>
              <a:t>sont très sensibles </a:t>
            </a:r>
            <a:r>
              <a:rPr lang="fr-CA" sz="2400" dirty="0" smtClean="0">
                <a:latin typeface="+mj-lt"/>
                <a:cs typeface="Arial" pitchFamily="34" charset="0"/>
              </a:rPr>
              <a:t>aux émotions des autres</a:t>
            </a:r>
          </a:p>
          <a:p>
            <a:pPr lvl="1">
              <a:spcBef>
                <a:spcPts val="0"/>
              </a:spcBef>
            </a:pPr>
            <a:r>
              <a:rPr lang="fr-CA" sz="2000" dirty="0" smtClean="0">
                <a:latin typeface="+mj-lt"/>
                <a:cs typeface="Arial" pitchFamily="34" charset="0"/>
              </a:rPr>
              <a:t>Expressions </a:t>
            </a:r>
            <a:r>
              <a:rPr lang="fr-CA" sz="2000" dirty="0">
                <a:latin typeface="+mj-lt"/>
                <a:cs typeface="Arial" pitchFamily="34" charset="0"/>
              </a:rPr>
              <a:t>faciales, </a:t>
            </a:r>
            <a:r>
              <a:rPr lang="fr-CA" sz="2000" dirty="0" smtClean="0">
                <a:latin typeface="+mj-lt"/>
                <a:cs typeface="Arial" pitchFamily="34" charset="0"/>
              </a:rPr>
              <a:t>gestes, voix  </a:t>
            </a:r>
            <a:endParaRPr lang="fr-CA" sz="2000" dirty="0">
              <a:latin typeface="+mj-lt"/>
              <a:cs typeface="Arial" pitchFamily="34" charset="0"/>
            </a:endParaRPr>
          </a:p>
          <a:p>
            <a:pPr>
              <a:spcBef>
                <a:spcPts val="0"/>
              </a:spcBef>
              <a:buNone/>
            </a:pPr>
            <a:endParaRPr lang="fr-CA" sz="800" dirty="0">
              <a:latin typeface="+mj-lt"/>
              <a:cs typeface="Arial" pitchFamily="34" charset="0"/>
            </a:endParaRPr>
          </a:p>
          <a:p>
            <a:pPr>
              <a:spcBef>
                <a:spcPts val="0"/>
              </a:spcBef>
            </a:pPr>
            <a:r>
              <a:rPr lang="fr-CA" sz="2400" dirty="0">
                <a:latin typeface="+mj-lt"/>
                <a:cs typeface="Arial" pitchFamily="34" charset="0"/>
              </a:rPr>
              <a:t>D’autres personnes </a:t>
            </a:r>
            <a:r>
              <a:rPr lang="fr-CA" sz="2400" dirty="0" smtClean="0">
                <a:latin typeface="+mj-lt"/>
                <a:cs typeface="Arial" pitchFamily="34" charset="0"/>
              </a:rPr>
              <a:t>ont </a:t>
            </a:r>
            <a:r>
              <a:rPr lang="fr-CA" sz="2400" dirty="0">
                <a:latin typeface="+mj-lt"/>
                <a:cs typeface="Arial" pitchFamily="34" charset="0"/>
              </a:rPr>
              <a:t>peu </a:t>
            </a:r>
            <a:r>
              <a:rPr lang="fr-CA" sz="2400" dirty="0" smtClean="0">
                <a:latin typeface="+mj-lt"/>
                <a:cs typeface="Arial" pitchFamily="34" charset="0"/>
              </a:rPr>
              <a:t>d’empathie</a:t>
            </a:r>
          </a:p>
          <a:p>
            <a:pPr lvl="1">
              <a:spcBef>
                <a:spcPts val="0"/>
              </a:spcBef>
            </a:pPr>
            <a:r>
              <a:rPr lang="fr-CA" sz="2000" dirty="0" smtClean="0">
                <a:latin typeface="+mj-lt"/>
                <a:cs typeface="Arial" pitchFamily="34" charset="0"/>
              </a:rPr>
              <a:t>Peut donner </a:t>
            </a:r>
            <a:r>
              <a:rPr lang="fr-CA" sz="2000" dirty="0">
                <a:latin typeface="+mj-lt"/>
                <a:cs typeface="Arial" pitchFamily="34" charset="0"/>
              </a:rPr>
              <a:t>l’apparence d’être </a:t>
            </a:r>
            <a:r>
              <a:rPr lang="fr-CA" sz="2000" dirty="0" smtClean="0">
                <a:latin typeface="+mj-lt"/>
                <a:cs typeface="Arial" pitchFamily="34" charset="0"/>
              </a:rPr>
              <a:t>froid </a:t>
            </a:r>
            <a:r>
              <a:rPr lang="fr-CA" sz="2000" dirty="0">
                <a:latin typeface="+mj-lt"/>
                <a:cs typeface="Arial" pitchFamily="34" charset="0"/>
              </a:rPr>
              <a:t>ou </a:t>
            </a:r>
            <a:r>
              <a:rPr lang="fr-CA" sz="2000" dirty="0" smtClean="0">
                <a:latin typeface="+mj-lt"/>
                <a:cs typeface="Arial" pitchFamily="34" charset="0"/>
              </a:rPr>
              <a:t>distant </a:t>
            </a:r>
          </a:p>
          <a:p>
            <a:pPr lvl="1">
              <a:spcBef>
                <a:spcPts val="0"/>
              </a:spcBef>
            </a:pPr>
            <a:r>
              <a:rPr lang="fr-CA" sz="2000" dirty="0" smtClean="0">
                <a:latin typeface="+mj-lt"/>
                <a:cs typeface="Arial" pitchFamily="34" charset="0"/>
              </a:rPr>
              <a:t>Ils ont quand même besoin des autres</a:t>
            </a:r>
            <a:endParaRPr lang="fr-CA" sz="2000" dirty="0">
              <a:latin typeface="+mj-lt"/>
              <a:cs typeface="Arial" pitchFamily="34" charset="0"/>
            </a:endParaRPr>
          </a:p>
        </p:txBody>
      </p:sp>
      <p:pic>
        <p:nvPicPr>
          <p:cNvPr id="4" name="Image 3" descr="empathie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858472" y="152400"/>
            <a:ext cx="2066453" cy="16764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609600"/>
            <a:ext cx="6172200" cy="1143000"/>
          </a:xfrm>
        </p:spPr>
        <p:txBody>
          <a:bodyPr/>
          <a:lstStyle/>
          <a:p>
            <a:r>
              <a:rPr lang="fr-CA" dirty="0" smtClean="0"/>
              <a:t>Les émotions actées</a:t>
            </a:r>
            <a:endParaRPr lang="fr-C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2286000"/>
            <a:ext cx="8229600" cy="3840163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</a:pPr>
            <a:r>
              <a:rPr lang="fr-CA" sz="2400" dirty="0" smtClean="0">
                <a:latin typeface="+mj-lt"/>
                <a:cs typeface="Arial" pitchFamily="34" charset="0"/>
              </a:rPr>
              <a:t>Sourire par politesse est une convention sociale</a:t>
            </a:r>
          </a:p>
          <a:p>
            <a:pPr>
              <a:spcBef>
                <a:spcPts val="0"/>
              </a:spcBef>
            </a:pPr>
            <a:endParaRPr lang="fr-CA" sz="800" dirty="0" smtClean="0">
              <a:latin typeface="+mj-lt"/>
              <a:cs typeface="Arial" pitchFamily="34" charset="0"/>
            </a:endParaRPr>
          </a:p>
          <a:p>
            <a:pPr>
              <a:spcBef>
                <a:spcPts val="0"/>
              </a:spcBef>
            </a:pPr>
            <a:r>
              <a:rPr lang="fr-CA" sz="2400" dirty="0" smtClean="0">
                <a:latin typeface="+mj-lt"/>
                <a:cs typeface="Arial" pitchFamily="34" charset="0"/>
              </a:rPr>
              <a:t>Amplifier notre enthousiasme ou notre peur par solidarité avec les autres est aussi naturel</a:t>
            </a:r>
          </a:p>
          <a:p>
            <a:pPr>
              <a:spcBef>
                <a:spcPts val="0"/>
              </a:spcBef>
            </a:pPr>
            <a:endParaRPr lang="fr-CA" sz="800" dirty="0" smtClean="0">
              <a:latin typeface="+mj-lt"/>
              <a:cs typeface="Arial" pitchFamily="34" charset="0"/>
            </a:endParaRPr>
          </a:p>
          <a:p>
            <a:pPr>
              <a:spcBef>
                <a:spcPts val="0"/>
              </a:spcBef>
            </a:pPr>
            <a:r>
              <a:rPr lang="fr-CA" sz="2400" dirty="0" smtClean="0">
                <a:latin typeface="+mj-lt"/>
                <a:cs typeface="Arial" pitchFamily="34" charset="0"/>
              </a:rPr>
              <a:t>Il y a des petites différences entre une réaction émotive instinctive et une réaction modifiée volontairement </a:t>
            </a:r>
          </a:p>
          <a:p>
            <a:pPr lvl="1">
              <a:spcBef>
                <a:spcPts val="0"/>
              </a:spcBef>
            </a:pPr>
            <a:r>
              <a:rPr lang="fr-CA" sz="2400" dirty="0" smtClean="0">
                <a:latin typeface="+mj-lt"/>
                <a:cs typeface="Arial" pitchFamily="34" charset="0"/>
              </a:rPr>
              <a:t>Ex : </a:t>
            </a:r>
            <a:r>
              <a:rPr lang="fr-CA" sz="2000" dirty="0" smtClean="0">
                <a:latin typeface="+mj-lt"/>
                <a:cs typeface="Arial" pitchFamily="34" charset="0"/>
              </a:rPr>
              <a:t>L’écarquillement des yeux est moins prononcé dans les sourires volontaires que dans les sourires instinctifs</a:t>
            </a:r>
          </a:p>
          <a:p>
            <a:pPr lvl="1">
              <a:spcBef>
                <a:spcPts val="0"/>
              </a:spcBef>
              <a:buNone/>
            </a:pPr>
            <a:endParaRPr lang="fr-CA" sz="800" dirty="0" smtClean="0">
              <a:latin typeface="+mj-lt"/>
              <a:cs typeface="Arial" pitchFamily="34" charset="0"/>
            </a:endParaRPr>
          </a:p>
          <a:p>
            <a:pPr>
              <a:spcBef>
                <a:spcPts val="0"/>
              </a:spcBef>
            </a:pPr>
            <a:r>
              <a:rPr lang="fr-CA" sz="2400" dirty="0" smtClean="0">
                <a:latin typeface="+mj-lt"/>
                <a:cs typeface="Arial" pitchFamily="34" charset="0"/>
              </a:rPr>
              <a:t>On peut s’entrainer à détecter ces différences</a:t>
            </a:r>
          </a:p>
          <a:p>
            <a:endParaRPr lang="fr-CA" dirty="0"/>
          </a:p>
        </p:txBody>
      </p:sp>
      <p:pic>
        <p:nvPicPr>
          <p:cNvPr id="4" name="Image 3" descr="drama_masks.jpg"/>
          <p:cNvPicPr>
            <a:picLocks noChangeAspect="1"/>
          </p:cNvPicPr>
          <p:nvPr/>
        </p:nvPicPr>
        <p:blipFill>
          <a:blip r:embed="rId2" cstate="print"/>
          <a:srcRect l="9600" t="21600" r="9600" b="21600"/>
          <a:stretch>
            <a:fillRect/>
          </a:stretch>
        </p:blipFill>
        <p:spPr>
          <a:xfrm>
            <a:off x="6486874" y="152400"/>
            <a:ext cx="2493135" cy="17526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 smtClean="0"/>
              <a:t>Questions de base</a:t>
            </a:r>
            <a:endParaRPr lang="fr-C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457200" indent="-457200">
              <a:buFont typeface="+mj-lt"/>
              <a:buAutoNum type="arabicParenR"/>
            </a:pPr>
            <a:r>
              <a:rPr lang="fr-CA" sz="2400" dirty="0" smtClean="0"/>
              <a:t>Pouvez-vous nommer certains effets néfastes que peuvent provoquer les émotions?                                   ______________  _________________  _________________</a:t>
            </a:r>
          </a:p>
          <a:p>
            <a:pPr>
              <a:buFont typeface="+mj-lt"/>
              <a:buAutoNum type="arabicParenR"/>
            </a:pPr>
            <a:endParaRPr lang="fr-CA" sz="1200" dirty="0" smtClean="0"/>
          </a:p>
          <a:p>
            <a:pPr marL="457200" indent="-457200">
              <a:buFont typeface="+mj-lt"/>
              <a:buAutoNum type="arabicParenR"/>
            </a:pPr>
            <a:r>
              <a:rPr lang="fr-CA" sz="2400" dirty="0" smtClean="0"/>
              <a:t>Connaissez-vous certains signes d’une crise de panique?  _____________________    __________________________</a:t>
            </a:r>
          </a:p>
          <a:p>
            <a:pPr>
              <a:buFont typeface="+mj-lt"/>
              <a:buAutoNum type="arabicParenR"/>
            </a:pPr>
            <a:endParaRPr lang="fr-CA" sz="1200" dirty="0" smtClean="0"/>
          </a:p>
          <a:p>
            <a:pPr marL="457200" indent="-457200">
              <a:buFont typeface="+mj-lt"/>
              <a:buAutoNum type="arabicParenR"/>
            </a:pPr>
            <a:r>
              <a:rPr lang="fr-CA" sz="2400" dirty="0" smtClean="0"/>
              <a:t>Pouvez-vous nommer plusieurs sources de plaisir distinctes?  ______________  ________________  __________________</a:t>
            </a:r>
            <a:endParaRPr lang="fr-CA" sz="2400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85800" y="685800"/>
            <a:ext cx="4267200" cy="1143000"/>
          </a:xfrm>
        </p:spPr>
        <p:txBody>
          <a:bodyPr>
            <a:normAutofit fontScale="90000"/>
          </a:bodyPr>
          <a:lstStyle/>
          <a:p>
            <a:r>
              <a:rPr lang="fr-CA" sz="4900" dirty="0" smtClean="0"/>
              <a:t>L’authenticité</a:t>
            </a:r>
            <a:r>
              <a:rPr lang="fr-CA" dirty="0" smtClean="0"/>
              <a:t>  </a:t>
            </a:r>
            <a:r>
              <a:rPr lang="fr-CA" sz="3800" dirty="0" smtClean="0"/>
              <a:t>(</a:t>
            </a:r>
            <a:r>
              <a:rPr lang="fr-CA" sz="3800" dirty="0" err="1" smtClean="0"/>
              <a:t>Etre</a:t>
            </a:r>
            <a:r>
              <a:rPr lang="fr-CA" sz="3800" dirty="0" smtClean="0"/>
              <a:t> soi-même)</a:t>
            </a:r>
            <a:endParaRPr lang="fr-CA" sz="38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2133600"/>
            <a:ext cx="8229600" cy="4572000"/>
          </a:xfrm>
        </p:spPr>
        <p:txBody>
          <a:bodyPr>
            <a:normAutofit/>
          </a:bodyPr>
          <a:lstStyle/>
          <a:p>
            <a:r>
              <a:rPr lang="fr-CA" sz="2400" dirty="0" smtClean="0"/>
              <a:t>Les émotions peuvent être cachées ou simulées</a:t>
            </a:r>
          </a:p>
          <a:p>
            <a:endParaRPr lang="fr-CA" sz="1100" dirty="0" smtClean="0"/>
          </a:p>
          <a:p>
            <a:r>
              <a:rPr lang="fr-CA" sz="2400" dirty="0" smtClean="0"/>
              <a:t>Parfois il est même bon de les atténuer pour réduire les effets négatifs sur soi ou sur les autres (ex: Ne pas blesser l’autre)</a:t>
            </a:r>
          </a:p>
          <a:p>
            <a:endParaRPr lang="fr-CA" sz="1100" dirty="0" smtClean="0"/>
          </a:p>
          <a:p>
            <a:r>
              <a:rPr lang="fr-CA" sz="2400" dirty="0" smtClean="0"/>
              <a:t>Mais nos émotions c’est nous et si on les cache trop souvent on peut oublier ce qu’on aime vraiment ou même qui on est </a:t>
            </a:r>
          </a:p>
          <a:p>
            <a:endParaRPr lang="fr-CA" sz="1100" dirty="0" smtClean="0"/>
          </a:p>
          <a:p>
            <a:r>
              <a:rPr lang="fr-CA" sz="2400" dirty="0" smtClean="0"/>
              <a:t>Pour notre bien-être, il est important  d’être honnête avec soi-même (être vrai) le plus souvent possible</a:t>
            </a:r>
          </a:p>
          <a:p>
            <a:endParaRPr lang="fr-CA" sz="1100" dirty="0" smtClean="0"/>
          </a:p>
          <a:p>
            <a:r>
              <a:rPr lang="fr-CA" sz="2400" dirty="0" smtClean="0"/>
              <a:t>L’authenticité est aussi la base de l’honnêteté  qui maintient le lien de confiance entre nous et les autres</a:t>
            </a:r>
            <a:endParaRPr lang="fr-CA" sz="2400" dirty="0"/>
          </a:p>
        </p:txBody>
      </p:sp>
      <p:pic>
        <p:nvPicPr>
          <p:cNvPr id="4" name="Image 3" descr="drama_masks.jpg"/>
          <p:cNvPicPr>
            <a:picLocks noChangeAspect="1"/>
          </p:cNvPicPr>
          <p:nvPr/>
        </p:nvPicPr>
        <p:blipFill>
          <a:blip r:embed="rId2" cstate="print"/>
          <a:srcRect l="9600" t="21600" r="9600" b="21600"/>
          <a:stretch>
            <a:fillRect/>
          </a:stretch>
        </p:blipFill>
        <p:spPr>
          <a:xfrm>
            <a:off x="6486874" y="152400"/>
            <a:ext cx="2493135" cy="1752600"/>
          </a:xfrm>
          <a:prstGeom prst="rect">
            <a:avLst/>
          </a:prstGeom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81000" y="609600"/>
            <a:ext cx="4953000" cy="868362"/>
          </a:xfrm>
        </p:spPr>
        <p:txBody>
          <a:bodyPr>
            <a:normAutofit/>
          </a:bodyPr>
          <a:lstStyle/>
          <a:p>
            <a:r>
              <a:rPr lang="fr-CA" dirty="0" smtClean="0"/>
              <a:t>Le plaisir</a:t>
            </a:r>
            <a:endParaRPr lang="fr-C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724400"/>
          </a:xfrm>
        </p:spPr>
        <p:txBody>
          <a:bodyPr>
            <a:normAutofit fontScale="32500" lnSpcReduction="20000"/>
          </a:bodyPr>
          <a:lstStyle/>
          <a:p>
            <a:r>
              <a:rPr lang="fr-CA" sz="7400" dirty="0" smtClean="0">
                <a:latin typeface="Arial" pitchFamily="34" charset="0"/>
                <a:cs typeface="Arial" pitchFamily="34" charset="0"/>
              </a:rPr>
              <a:t>Sentiment de joie ou de bien-être</a:t>
            </a:r>
          </a:p>
          <a:p>
            <a:pPr lvl="1"/>
            <a:r>
              <a:rPr lang="fr-CA" sz="6200" dirty="0" smtClean="0">
                <a:latin typeface="Arial" pitchFamily="34" charset="0"/>
                <a:cs typeface="Arial" pitchFamily="34" charset="0"/>
              </a:rPr>
              <a:t>Satisfaction d’un désir ou Récompense naturelle</a:t>
            </a:r>
          </a:p>
          <a:p>
            <a:pPr lvl="1"/>
            <a:r>
              <a:rPr lang="fr-CA" sz="6200" dirty="0" smtClean="0">
                <a:latin typeface="Arial" pitchFamily="34" charset="0"/>
                <a:cs typeface="Arial" pitchFamily="34" charset="0"/>
              </a:rPr>
              <a:t>Rassure, Réduit l’anxiété</a:t>
            </a:r>
          </a:p>
          <a:p>
            <a:pPr lvl="1"/>
            <a:r>
              <a:rPr lang="fr-CA" sz="6200" dirty="0" smtClean="0">
                <a:latin typeface="Arial" pitchFamily="34" charset="0"/>
                <a:cs typeface="Arial" pitchFamily="34" charset="0"/>
              </a:rPr>
              <a:t>Augmente l’espoir, la motivation</a:t>
            </a:r>
          </a:p>
          <a:p>
            <a:pPr lvl="1"/>
            <a:r>
              <a:rPr lang="fr-CA" sz="6200" dirty="0" smtClean="0">
                <a:latin typeface="Arial" pitchFamily="34" charset="0"/>
                <a:cs typeface="Arial" pitchFamily="34" charset="0"/>
              </a:rPr>
              <a:t>Est contagieux</a:t>
            </a:r>
          </a:p>
          <a:p>
            <a:pPr lvl="1"/>
            <a:r>
              <a:rPr lang="fr-CA" sz="6200" dirty="0" smtClean="0">
                <a:latin typeface="Arial" pitchFamily="34" charset="0"/>
                <a:cs typeface="Arial" pitchFamily="34" charset="0"/>
              </a:rPr>
              <a:t>La facilité à le ressentir varie selon les gens </a:t>
            </a:r>
          </a:p>
          <a:p>
            <a:pPr lvl="1"/>
            <a:r>
              <a:rPr lang="fr-CA" sz="6200" dirty="0" smtClean="0">
                <a:latin typeface="Arial" pitchFamily="34" charset="0"/>
                <a:cs typeface="Arial" pitchFamily="34" charset="0"/>
              </a:rPr>
              <a:t>Cette capacité s’entraine</a:t>
            </a:r>
          </a:p>
          <a:p>
            <a:pPr lvl="1"/>
            <a:endParaRPr lang="fr-CA" sz="6200" dirty="0" smtClean="0">
              <a:latin typeface="Arial" pitchFamily="34" charset="0"/>
              <a:cs typeface="Arial" pitchFamily="34" charset="0"/>
            </a:endParaRPr>
          </a:p>
          <a:p>
            <a:pPr lvl="1"/>
            <a:endParaRPr lang="fr-CA" sz="3700" dirty="0" smtClean="0">
              <a:latin typeface="Arial" pitchFamily="34" charset="0"/>
              <a:cs typeface="Arial" pitchFamily="34" charset="0"/>
            </a:endParaRPr>
          </a:p>
          <a:p>
            <a:pPr lvl="0"/>
            <a:r>
              <a:rPr lang="fr-CA" sz="7400" dirty="0" smtClean="0">
                <a:latin typeface="Arial" pitchFamily="34" charset="0"/>
                <a:cs typeface="Arial" pitchFamily="34" charset="0"/>
              </a:rPr>
              <a:t>Plaisir des sens et des émotions esthétiques</a:t>
            </a:r>
            <a:endParaRPr lang="fr-CA" sz="7400" dirty="0">
              <a:latin typeface="Arial" pitchFamily="34" charset="0"/>
              <a:cs typeface="Arial" pitchFamily="34" charset="0"/>
            </a:endParaRPr>
          </a:p>
          <a:p>
            <a:pPr lvl="1"/>
            <a:r>
              <a:rPr lang="fr-CA" sz="6200" dirty="0">
                <a:latin typeface="Arial" pitchFamily="34" charset="0"/>
                <a:cs typeface="Arial" pitchFamily="34" charset="0"/>
              </a:rPr>
              <a:t>Aliments, odeurs, chaleur, vent, </a:t>
            </a:r>
            <a:r>
              <a:rPr lang="fr-CA" sz="6200" dirty="0" smtClean="0">
                <a:latin typeface="Arial" pitchFamily="34" charset="0"/>
                <a:cs typeface="Arial" pitchFamily="34" charset="0"/>
              </a:rPr>
              <a:t>eau, paysages</a:t>
            </a:r>
            <a:endParaRPr lang="fr-CA" sz="3700" dirty="0" smtClean="0">
              <a:latin typeface="Arial" pitchFamily="34" charset="0"/>
              <a:cs typeface="Arial" pitchFamily="34" charset="0"/>
            </a:endParaRPr>
          </a:p>
          <a:p>
            <a:pPr lvl="1"/>
            <a:r>
              <a:rPr lang="fr-CA" sz="6200" dirty="0" smtClean="0">
                <a:latin typeface="Arial" pitchFamily="34" charset="0"/>
                <a:cs typeface="Arial" pitchFamily="34" charset="0"/>
              </a:rPr>
              <a:t>Nature, musique, arts, beauté</a:t>
            </a:r>
          </a:p>
          <a:p>
            <a:pPr lvl="1">
              <a:buNone/>
            </a:pPr>
            <a:endParaRPr lang="fr-CA" sz="3700" dirty="0" smtClean="0">
              <a:latin typeface="Arial" pitchFamily="34" charset="0"/>
              <a:cs typeface="Arial" pitchFamily="34" charset="0"/>
            </a:endParaRPr>
          </a:p>
          <a:p>
            <a:r>
              <a:rPr lang="fr-CA" sz="7400" dirty="0" smtClean="0">
                <a:latin typeface="Arial" pitchFamily="34" charset="0"/>
                <a:cs typeface="Arial" pitchFamily="34" charset="0"/>
              </a:rPr>
              <a:t>Plaisirs liés à l’arrêt </a:t>
            </a:r>
            <a:r>
              <a:rPr lang="fr-CA" sz="7400" dirty="0">
                <a:latin typeface="Arial" pitchFamily="34" charset="0"/>
                <a:cs typeface="Arial" pitchFamily="34" charset="0"/>
              </a:rPr>
              <a:t>d’une émotion négative</a:t>
            </a:r>
          </a:p>
          <a:p>
            <a:pPr lvl="1"/>
            <a:r>
              <a:rPr lang="fr-CA" sz="6200" dirty="0">
                <a:latin typeface="Arial" pitchFamily="34" charset="0"/>
                <a:cs typeface="Arial" pitchFamily="34" charset="0"/>
              </a:rPr>
              <a:t>Fin d’un stress, soulagement d’une douleur…</a:t>
            </a:r>
          </a:p>
          <a:p>
            <a:pPr>
              <a:buNone/>
            </a:pPr>
            <a:endParaRPr lang="fr-CA" sz="8000" dirty="0"/>
          </a:p>
        </p:txBody>
      </p:sp>
      <p:pic>
        <p:nvPicPr>
          <p:cNvPr id="4" name="Image 3" descr="babyjoy.jpg"/>
          <p:cNvPicPr>
            <a:picLocks noChangeAspect="1"/>
          </p:cNvPicPr>
          <p:nvPr/>
        </p:nvPicPr>
        <p:blipFill>
          <a:blip r:embed="rId2" cstate="print"/>
          <a:srcRect l="8533" r="8533"/>
          <a:stretch>
            <a:fillRect/>
          </a:stretch>
        </p:blipFill>
        <p:spPr>
          <a:xfrm>
            <a:off x="7086600" y="228600"/>
            <a:ext cx="1777379" cy="214312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33400" y="609600"/>
            <a:ext cx="5410200" cy="1143000"/>
          </a:xfrm>
        </p:spPr>
        <p:txBody>
          <a:bodyPr>
            <a:normAutofit fontScale="90000"/>
          </a:bodyPr>
          <a:lstStyle/>
          <a:p>
            <a:r>
              <a:rPr lang="fr-CA" sz="4900" dirty="0" smtClean="0"/>
              <a:t>Le plaisir</a:t>
            </a:r>
            <a:r>
              <a:rPr lang="fr-CA" dirty="0" smtClean="0"/>
              <a:t/>
            </a:r>
            <a:br>
              <a:rPr lang="fr-CA" dirty="0" smtClean="0"/>
            </a:br>
            <a:r>
              <a:rPr lang="fr-CA" sz="3600" dirty="0" smtClean="0"/>
              <a:t>(suite)</a:t>
            </a:r>
            <a:endParaRPr lang="fr-CA" sz="36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2286000"/>
            <a:ext cx="8229600" cy="3840163"/>
          </a:xfrm>
        </p:spPr>
        <p:txBody>
          <a:bodyPr>
            <a:normAutofit/>
          </a:bodyPr>
          <a:lstStyle/>
          <a:p>
            <a:r>
              <a:rPr lang="fr-CA" sz="2400" dirty="0" smtClean="0">
                <a:latin typeface="+mj-lt"/>
                <a:cs typeface="Arial" pitchFamily="34" charset="0"/>
              </a:rPr>
              <a:t>Plaisirs liés à la satisfaction de désirs</a:t>
            </a:r>
          </a:p>
          <a:p>
            <a:pPr lvl="1"/>
            <a:r>
              <a:rPr lang="fr-CA" sz="2000" dirty="0" smtClean="0">
                <a:latin typeface="+mj-lt"/>
                <a:cs typeface="Arial" pitchFamily="34" charset="0"/>
              </a:rPr>
              <a:t>Se divertir quand ca fait longtemps</a:t>
            </a:r>
          </a:p>
          <a:p>
            <a:pPr lvl="1"/>
            <a:r>
              <a:rPr lang="fr-CA" sz="2000" dirty="0" smtClean="0">
                <a:latin typeface="+mj-lt"/>
                <a:cs typeface="Arial" pitchFamily="34" charset="0"/>
              </a:rPr>
              <a:t>Réussir un défi dont l’issue était incertaine </a:t>
            </a:r>
          </a:p>
          <a:p>
            <a:pPr lvl="1"/>
            <a:r>
              <a:rPr lang="fr-CA" sz="2000" dirty="0" smtClean="0">
                <a:latin typeface="+mj-lt"/>
                <a:cs typeface="Arial" pitchFamily="34" charset="0"/>
              </a:rPr>
              <a:t>Trouver ce qu’on cherchait, Acquérir un objet convoité</a:t>
            </a:r>
          </a:p>
          <a:p>
            <a:pPr lvl="1">
              <a:buNone/>
            </a:pPr>
            <a:endParaRPr lang="fr-CA" sz="1100" dirty="0" smtClean="0">
              <a:latin typeface="+mj-lt"/>
              <a:cs typeface="Arial" pitchFamily="34" charset="0"/>
            </a:endParaRPr>
          </a:p>
          <a:p>
            <a:r>
              <a:rPr lang="fr-CA" sz="2400" dirty="0" smtClean="0">
                <a:latin typeface="+mj-lt"/>
                <a:cs typeface="Arial" pitchFamily="34" charset="0"/>
              </a:rPr>
              <a:t>Plaisirs liés aux interactions sociales</a:t>
            </a:r>
          </a:p>
          <a:p>
            <a:pPr lvl="1"/>
            <a:r>
              <a:rPr lang="fr-CA" sz="2000" dirty="0" smtClean="0">
                <a:latin typeface="+mj-lt"/>
                <a:cs typeface="Arial" pitchFamily="34" charset="0"/>
              </a:rPr>
              <a:t>Présence des autres, solidarité, amitié</a:t>
            </a:r>
          </a:p>
          <a:p>
            <a:pPr lvl="1"/>
            <a:r>
              <a:rPr lang="fr-CA" sz="2000" dirty="0" smtClean="0">
                <a:latin typeface="+mj-lt"/>
                <a:cs typeface="Arial" pitchFamily="34" charset="0"/>
              </a:rPr>
              <a:t>Encouragements, félicitations</a:t>
            </a:r>
          </a:p>
          <a:p>
            <a:pPr lvl="1"/>
            <a:r>
              <a:rPr lang="fr-CA" sz="2000" dirty="0" smtClean="0">
                <a:latin typeface="+mj-lt"/>
                <a:cs typeface="Arial" pitchFamily="34" charset="0"/>
              </a:rPr>
              <a:t>Aimer, </a:t>
            </a:r>
            <a:r>
              <a:rPr lang="fr-CA" sz="2000" dirty="0" err="1" smtClean="0">
                <a:latin typeface="+mj-lt"/>
                <a:cs typeface="Arial" pitchFamily="34" charset="0"/>
              </a:rPr>
              <a:t>Etre</a:t>
            </a:r>
            <a:r>
              <a:rPr lang="fr-CA" sz="2000" dirty="0" smtClean="0">
                <a:latin typeface="+mj-lt"/>
                <a:cs typeface="Arial" pitchFamily="34" charset="0"/>
              </a:rPr>
              <a:t> aimé…</a:t>
            </a:r>
          </a:p>
          <a:p>
            <a:pPr lvl="1"/>
            <a:endParaRPr lang="fr-CA" sz="2000" dirty="0" smtClean="0">
              <a:latin typeface="+mj-lt"/>
              <a:cs typeface="Arial" pitchFamily="34" charset="0"/>
            </a:endParaRPr>
          </a:p>
        </p:txBody>
      </p:sp>
      <p:pic>
        <p:nvPicPr>
          <p:cNvPr id="4" name="Image 3" descr="babyjoy.jpg"/>
          <p:cNvPicPr>
            <a:picLocks noChangeAspect="1"/>
          </p:cNvPicPr>
          <p:nvPr/>
        </p:nvPicPr>
        <p:blipFill>
          <a:blip r:embed="rId2" cstate="print"/>
          <a:srcRect l="8533" r="8533"/>
          <a:stretch>
            <a:fillRect/>
          </a:stretch>
        </p:blipFill>
        <p:spPr>
          <a:xfrm>
            <a:off x="7086600" y="228600"/>
            <a:ext cx="1777379" cy="214312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960438"/>
          </a:xfrm>
        </p:spPr>
        <p:txBody>
          <a:bodyPr>
            <a:normAutofit/>
          </a:bodyPr>
          <a:lstStyle/>
          <a:p>
            <a:r>
              <a:rPr lang="fr-CA" sz="4400" dirty="0" smtClean="0"/>
              <a:t>Questions de plaisir</a:t>
            </a:r>
            <a:endParaRPr lang="fr-CA" sz="31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382000" cy="5257800"/>
          </a:xfrm>
        </p:spPr>
        <p:txBody>
          <a:bodyPr>
            <a:noAutofit/>
          </a:bodyPr>
          <a:lstStyle/>
          <a:p>
            <a:pPr marL="457200" lvl="0" indent="-457200">
              <a:spcBef>
                <a:spcPts val="0"/>
              </a:spcBef>
              <a:buNone/>
            </a:pPr>
            <a:r>
              <a:rPr lang="fr-CA" sz="2000" dirty="0" smtClean="0">
                <a:latin typeface="+mj-lt"/>
                <a:cs typeface="Arial" pitchFamily="34" charset="0"/>
              </a:rPr>
              <a:t>Durant le dernier mois, Combien de fois avez-vous du plaisir par…?</a:t>
            </a:r>
          </a:p>
          <a:p>
            <a:pPr marL="857250" lvl="1" indent="-457200">
              <a:spcBef>
                <a:spcPts val="0"/>
              </a:spcBef>
              <a:buNone/>
            </a:pPr>
            <a:r>
              <a:rPr lang="fr-CA" sz="2000" dirty="0" smtClean="0">
                <a:latin typeface="+mj-lt"/>
                <a:cs typeface="Arial" pitchFamily="34" charset="0"/>
              </a:rPr>
              <a:t>(1-Rarement, 2-Parfois, 3-Souvent)</a:t>
            </a:r>
          </a:p>
          <a:p>
            <a:pPr marL="457200" lvl="0" indent="-457200">
              <a:spcBef>
                <a:spcPts val="0"/>
              </a:spcBef>
              <a:buFont typeface="+mj-lt"/>
              <a:buAutoNum type="arabicParenR"/>
            </a:pPr>
            <a:endParaRPr lang="fr-CA" sz="2000" dirty="0" smtClean="0">
              <a:latin typeface="+mj-lt"/>
              <a:cs typeface="Arial" pitchFamily="34" charset="0"/>
            </a:endParaRPr>
          </a:p>
          <a:p>
            <a:pPr marL="457200" lvl="0" indent="-457200">
              <a:spcBef>
                <a:spcPts val="0"/>
              </a:spcBef>
              <a:buFont typeface="+mj-lt"/>
              <a:buAutoNum type="arabicParenR"/>
            </a:pPr>
            <a:r>
              <a:rPr lang="fr-CA" sz="2000" dirty="0" smtClean="0">
                <a:latin typeface="+mj-lt"/>
                <a:cs typeface="Arial" pitchFamily="34" charset="0"/>
              </a:rPr>
              <a:t>Les </a:t>
            </a:r>
            <a:r>
              <a:rPr lang="fr-CA" sz="2000" dirty="0">
                <a:latin typeface="+mj-lt"/>
                <a:cs typeface="Arial" pitchFamily="34" charset="0"/>
              </a:rPr>
              <a:t>interactions </a:t>
            </a:r>
            <a:r>
              <a:rPr lang="fr-CA" sz="2000" dirty="0" smtClean="0">
                <a:latin typeface="+mj-lt"/>
                <a:cs typeface="Arial" pitchFamily="34" charset="0"/>
              </a:rPr>
              <a:t>sociales ou la présence des autres 		_____</a:t>
            </a:r>
          </a:p>
          <a:p>
            <a:pPr marL="457200" indent="-457200">
              <a:spcBef>
                <a:spcPts val="0"/>
              </a:spcBef>
              <a:buFont typeface="+mj-lt"/>
              <a:buAutoNum type="arabicParenR"/>
            </a:pPr>
            <a:r>
              <a:rPr lang="fr-CA" sz="2000" dirty="0" smtClean="0">
                <a:latin typeface="+mj-lt"/>
                <a:cs typeface="Arial" pitchFamily="34" charset="0"/>
              </a:rPr>
              <a:t>L’encouragement, la reconnaissance de vos efforts  		_____</a:t>
            </a:r>
          </a:p>
          <a:p>
            <a:pPr marL="457200" lvl="0" indent="-457200">
              <a:spcBef>
                <a:spcPts val="0"/>
              </a:spcBef>
              <a:buFont typeface="+mj-lt"/>
              <a:buAutoNum type="arabicParenR"/>
            </a:pPr>
            <a:r>
              <a:rPr lang="fr-CA" sz="2000" dirty="0" smtClean="0">
                <a:latin typeface="+mj-lt"/>
                <a:cs typeface="Arial" pitchFamily="34" charset="0"/>
              </a:rPr>
              <a:t>Jouer, s’amuser, rire						_____</a:t>
            </a:r>
          </a:p>
          <a:p>
            <a:pPr marL="457200" lvl="0" indent="-457200">
              <a:spcBef>
                <a:spcPts val="0"/>
              </a:spcBef>
              <a:buFont typeface="+mj-lt"/>
              <a:buAutoNum type="arabicParenR"/>
            </a:pPr>
            <a:r>
              <a:rPr lang="fr-CA" sz="2000" dirty="0" smtClean="0">
                <a:latin typeface="+mj-lt"/>
                <a:cs typeface="Arial" pitchFamily="34" charset="0"/>
              </a:rPr>
              <a:t>Relaxer, prendre un repos					_____</a:t>
            </a:r>
          </a:p>
          <a:p>
            <a:pPr marL="457200" lvl="0" indent="-457200">
              <a:spcBef>
                <a:spcPts val="0"/>
              </a:spcBef>
              <a:buFont typeface="+mj-lt"/>
              <a:buAutoNum type="arabicParenR"/>
            </a:pPr>
            <a:r>
              <a:rPr lang="fr-CA" sz="2000" dirty="0" smtClean="0">
                <a:latin typeface="+mj-lt"/>
                <a:cs typeface="Arial" pitchFamily="34" charset="0"/>
              </a:rPr>
              <a:t>Une surprise agréable ou une récompense 	 		_____</a:t>
            </a:r>
          </a:p>
          <a:p>
            <a:pPr marL="457200" lvl="0" indent="-457200">
              <a:spcBef>
                <a:spcPts val="0"/>
              </a:spcBef>
              <a:buFont typeface="+mj-lt"/>
              <a:buAutoNum type="arabicParenR"/>
            </a:pPr>
            <a:r>
              <a:rPr lang="fr-CA" sz="2000" dirty="0" smtClean="0">
                <a:latin typeface="+mj-lt"/>
                <a:cs typeface="Arial" pitchFamily="34" charset="0"/>
              </a:rPr>
              <a:t>Réussir un défi ou une activité satisfaisante   			_____</a:t>
            </a:r>
          </a:p>
          <a:p>
            <a:pPr marL="457200" lvl="0" indent="-457200">
              <a:spcBef>
                <a:spcPts val="0"/>
              </a:spcBef>
              <a:buFont typeface="+mj-lt"/>
              <a:buAutoNum type="arabicParenR"/>
            </a:pPr>
            <a:r>
              <a:rPr lang="fr-CA" sz="2000" dirty="0" smtClean="0">
                <a:latin typeface="+mj-lt"/>
                <a:cs typeface="Arial" pitchFamily="34" charset="0"/>
              </a:rPr>
              <a:t>Penser à </a:t>
            </a:r>
            <a:r>
              <a:rPr lang="fr-CA" sz="2000" dirty="0">
                <a:latin typeface="+mj-lt"/>
                <a:cs typeface="Arial" pitchFamily="34" charset="0"/>
              </a:rPr>
              <a:t>des projets et les faire </a:t>
            </a:r>
            <a:r>
              <a:rPr lang="fr-CA" sz="2000" dirty="0" smtClean="0">
                <a:latin typeface="+mj-lt"/>
                <a:cs typeface="Arial" pitchFamily="34" charset="0"/>
              </a:rPr>
              <a:t>avancer   			_____</a:t>
            </a:r>
          </a:p>
          <a:p>
            <a:pPr marL="457200" indent="-457200">
              <a:spcBef>
                <a:spcPts val="0"/>
              </a:spcBef>
              <a:buFont typeface="+mj-lt"/>
              <a:buAutoNum type="arabicParenR"/>
            </a:pPr>
            <a:r>
              <a:rPr lang="fr-CA" sz="2000" dirty="0" smtClean="0">
                <a:latin typeface="+mj-lt"/>
                <a:cs typeface="Arial" pitchFamily="34" charset="0"/>
              </a:rPr>
              <a:t>Faire une activité </a:t>
            </a:r>
            <a:r>
              <a:rPr lang="fr-CA" sz="2000" dirty="0">
                <a:latin typeface="+mj-lt"/>
                <a:cs typeface="Arial" pitchFamily="34" charset="0"/>
              </a:rPr>
              <a:t>physique </a:t>
            </a:r>
            <a:r>
              <a:rPr lang="fr-CA" sz="2000" dirty="0" smtClean="0">
                <a:latin typeface="+mj-lt"/>
                <a:cs typeface="Arial" pitchFamily="34" charset="0"/>
              </a:rPr>
              <a:t>  					_____</a:t>
            </a:r>
          </a:p>
          <a:p>
            <a:pPr marL="457200" indent="-457200">
              <a:spcBef>
                <a:spcPts val="0"/>
              </a:spcBef>
              <a:buFont typeface="+mj-lt"/>
              <a:buAutoNum type="arabicParenR"/>
            </a:pPr>
            <a:r>
              <a:rPr lang="fr-CA" sz="2000" dirty="0" smtClean="0">
                <a:latin typeface="+mj-lt"/>
                <a:cs typeface="Arial" pitchFamily="34" charset="0"/>
              </a:rPr>
              <a:t>S’émouvoir  (musique, nouveautés, beauté)			_____</a:t>
            </a:r>
          </a:p>
          <a:p>
            <a:pPr lvl="0">
              <a:spcBef>
                <a:spcPts val="0"/>
              </a:spcBef>
              <a:buNone/>
            </a:pPr>
            <a:endParaRPr lang="fr-CA" sz="2000" dirty="0" smtClean="0">
              <a:latin typeface="+mj-lt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81000" y="533400"/>
            <a:ext cx="5638800" cy="1143000"/>
          </a:xfrm>
        </p:spPr>
        <p:txBody>
          <a:bodyPr>
            <a:normAutofit fontScale="90000"/>
          </a:bodyPr>
          <a:lstStyle/>
          <a:p>
            <a:r>
              <a:rPr lang="fr-CA" dirty="0" smtClean="0"/>
              <a:t>L’excitation et l’euphorie</a:t>
            </a:r>
            <a:endParaRPr lang="fr-C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2057400"/>
            <a:ext cx="8382000" cy="4068763"/>
          </a:xfrm>
        </p:spPr>
        <p:txBody>
          <a:bodyPr>
            <a:normAutofit fontScale="92500" lnSpcReduction="10000"/>
          </a:bodyPr>
          <a:lstStyle/>
          <a:p>
            <a:pPr>
              <a:spcBef>
                <a:spcPts val="0"/>
              </a:spcBef>
            </a:pPr>
            <a:r>
              <a:rPr lang="fr-CA" sz="2400" dirty="0" smtClean="0">
                <a:latin typeface="+mj-lt"/>
                <a:cs typeface="Arial" pitchFamily="34" charset="0"/>
              </a:rPr>
              <a:t>Plaisir extrême déclenché par :</a:t>
            </a:r>
          </a:p>
          <a:p>
            <a:pPr lvl="1">
              <a:spcBef>
                <a:spcPts val="0"/>
              </a:spcBef>
            </a:pPr>
            <a:r>
              <a:rPr lang="fr-CA" sz="2000" dirty="0" smtClean="0">
                <a:latin typeface="+mj-lt"/>
                <a:cs typeface="Arial" pitchFamily="34" charset="0"/>
              </a:rPr>
              <a:t>Périodes d’amusement, fêtes, retrouvailles, </a:t>
            </a:r>
          </a:p>
          <a:p>
            <a:pPr lvl="1">
              <a:spcBef>
                <a:spcPts val="0"/>
              </a:spcBef>
            </a:pPr>
            <a:r>
              <a:rPr lang="fr-CA" sz="2000" dirty="0" err="1" smtClean="0">
                <a:latin typeface="+mj-lt"/>
                <a:cs typeface="Arial" pitchFamily="34" charset="0"/>
              </a:rPr>
              <a:t>Evènements</a:t>
            </a:r>
            <a:r>
              <a:rPr lang="fr-CA" sz="2000" dirty="0" smtClean="0">
                <a:latin typeface="+mj-lt"/>
                <a:cs typeface="Arial" pitchFamily="34" charset="0"/>
              </a:rPr>
              <a:t> importants, reconnaissance sociale</a:t>
            </a:r>
          </a:p>
          <a:p>
            <a:pPr lvl="1">
              <a:spcBef>
                <a:spcPts val="0"/>
              </a:spcBef>
            </a:pPr>
            <a:r>
              <a:rPr lang="fr-CA" sz="2000" dirty="0" smtClean="0">
                <a:latin typeface="+mj-lt"/>
                <a:cs typeface="Arial" pitchFamily="34" charset="0"/>
              </a:rPr>
              <a:t>Alcool, drogues</a:t>
            </a:r>
          </a:p>
          <a:p>
            <a:pPr lvl="1">
              <a:spcBef>
                <a:spcPts val="0"/>
              </a:spcBef>
            </a:pPr>
            <a:endParaRPr lang="fr-CA" sz="1100" dirty="0" smtClean="0">
              <a:latin typeface="+mj-lt"/>
              <a:cs typeface="Arial" pitchFamily="34" charset="0"/>
            </a:endParaRPr>
          </a:p>
          <a:p>
            <a:pPr>
              <a:spcBef>
                <a:spcPts val="0"/>
              </a:spcBef>
              <a:buNone/>
            </a:pPr>
            <a:endParaRPr lang="fr-CA" sz="800" dirty="0" smtClean="0">
              <a:latin typeface="+mj-lt"/>
            </a:endParaRPr>
          </a:p>
          <a:p>
            <a:pPr>
              <a:spcBef>
                <a:spcPts val="0"/>
              </a:spcBef>
            </a:pPr>
            <a:r>
              <a:rPr lang="fr-CA" sz="2400" dirty="0" smtClean="0">
                <a:latin typeface="+mj-lt"/>
                <a:cs typeface="Arial" pitchFamily="34" charset="0"/>
              </a:rPr>
              <a:t>Certaines personnes sont plus excitables</a:t>
            </a:r>
            <a:r>
              <a:rPr lang="fr-CA" sz="2000" dirty="0" smtClean="0">
                <a:latin typeface="+mj-lt"/>
              </a:rPr>
              <a:t> </a:t>
            </a:r>
          </a:p>
          <a:p>
            <a:pPr lvl="1">
              <a:spcBef>
                <a:spcPts val="0"/>
              </a:spcBef>
            </a:pPr>
            <a:r>
              <a:rPr lang="fr-CA" sz="2000" dirty="0" smtClean="0">
                <a:latin typeface="+mj-lt"/>
                <a:cs typeface="Arial" pitchFamily="34" charset="0"/>
              </a:rPr>
              <a:t>Jeunes enfants, Personnes hyperactives</a:t>
            </a:r>
          </a:p>
          <a:p>
            <a:pPr lvl="1">
              <a:spcBef>
                <a:spcPts val="0"/>
              </a:spcBef>
            </a:pPr>
            <a:r>
              <a:rPr lang="fr-CA" sz="2000" dirty="0" smtClean="0">
                <a:latin typeface="+mj-lt"/>
                <a:cs typeface="Arial" pitchFamily="34" charset="0"/>
              </a:rPr>
              <a:t>Personnes qui sortent d’une période stressante (travail, examens)</a:t>
            </a:r>
          </a:p>
          <a:p>
            <a:pPr lvl="1">
              <a:spcBef>
                <a:spcPts val="0"/>
              </a:spcBef>
            </a:pPr>
            <a:endParaRPr lang="fr-CA" sz="2000" dirty="0" smtClean="0">
              <a:latin typeface="+mj-lt"/>
              <a:cs typeface="Arial" pitchFamily="34" charset="0"/>
            </a:endParaRPr>
          </a:p>
          <a:p>
            <a:pPr>
              <a:spcBef>
                <a:spcPts val="0"/>
              </a:spcBef>
            </a:pPr>
            <a:r>
              <a:rPr lang="fr-CA" sz="2400" dirty="0" smtClean="0">
                <a:latin typeface="+mj-lt"/>
                <a:cs typeface="Arial" pitchFamily="34" charset="0"/>
              </a:rPr>
              <a:t>L’excitation peut nuire au jugement et faciliter les gestes impulsifs</a:t>
            </a:r>
          </a:p>
          <a:p>
            <a:pPr lvl="1">
              <a:spcBef>
                <a:spcPts val="0"/>
              </a:spcBef>
            </a:pPr>
            <a:r>
              <a:rPr lang="fr-CA" sz="2000" dirty="0" smtClean="0">
                <a:latin typeface="+mj-lt"/>
                <a:cs typeface="Arial" pitchFamily="34" charset="0"/>
              </a:rPr>
              <a:t>Réduit les inhibitions et les filtres sociaux </a:t>
            </a:r>
          </a:p>
          <a:p>
            <a:pPr lvl="1">
              <a:spcBef>
                <a:spcPts val="0"/>
              </a:spcBef>
            </a:pPr>
            <a:r>
              <a:rPr lang="fr-CA" sz="2000" dirty="0" smtClean="0">
                <a:latin typeface="+mj-lt"/>
                <a:cs typeface="Arial" pitchFamily="34" charset="0"/>
              </a:rPr>
              <a:t>Dire des choses choquantes ou sans retenue  </a:t>
            </a:r>
          </a:p>
          <a:p>
            <a:pPr lvl="1">
              <a:spcBef>
                <a:spcPts val="0"/>
              </a:spcBef>
            </a:pPr>
            <a:r>
              <a:rPr lang="fr-CA" sz="2000" dirty="0" smtClean="0">
                <a:latin typeface="+mj-lt"/>
                <a:cs typeface="Arial" pitchFamily="34" charset="0"/>
              </a:rPr>
              <a:t>Faire des choses qu’on considérerait excessif normalement (ex: Prendre des risques excessifs) </a:t>
            </a:r>
            <a:endParaRPr lang="fr-CA" sz="2000" dirty="0">
              <a:latin typeface="+mj-lt"/>
              <a:cs typeface="Arial" pitchFamily="34" charset="0"/>
            </a:endParaRPr>
          </a:p>
        </p:txBody>
      </p:sp>
      <p:pic>
        <p:nvPicPr>
          <p:cNvPr id="4" name="Image 3" descr="euphoria2.jpg"/>
          <p:cNvPicPr>
            <a:picLocks noChangeAspect="1"/>
          </p:cNvPicPr>
          <p:nvPr/>
        </p:nvPicPr>
        <p:blipFill>
          <a:blip r:embed="rId2" cstate="print"/>
          <a:srcRect l="12308" r="9231"/>
          <a:stretch>
            <a:fillRect/>
          </a:stretch>
        </p:blipFill>
        <p:spPr>
          <a:xfrm>
            <a:off x="6248400" y="304800"/>
            <a:ext cx="2644154" cy="190100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 smtClean="0"/>
              <a:t>Question d’excitation</a:t>
            </a:r>
            <a:endParaRPr lang="fr-C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fr-CA" sz="2400" dirty="0" smtClean="0"/>
              <a:t>Rappelez-vous d’une période récente d’excitation (à vous ou à un proche) et cochez si vous aviez détecté:</a:t>
            </a:r>
          </a:p>
          <a:p>
            <a:pPr>
              <a:buNone/>
            </a:pPr>
            <a:endParaRPr lang="fr-CA" sz="2400" dirty="0" smtClean="0"/>
          </a:p>
          <a:p>
            <a:pPr marL="457200" indent="-457200">
              <a:buFont typeface="+mj-lt"/>
              <a:buAutoNum type="arabicParenR"/>
            </a:pPr>
            <a:r>
              <a:rPr lang="fr-CA" sz="2400" dirty="0" smtClean="0"/>
              <a:t>Un sentiment de légèreté	 				____</a:t>
            </a:r>
          </a:p>
          <a:p>
            <a:pPr marL="457200" indent="-457200">
              <a:buFont typeface="+mj-lt"/>
              <a:buAutoNum type="arabicParenR"/>
            </a:pPr>
            <a:r>
              <a:rPr lang="fr-CA" sz="2400" dirty="0" smtClean="0"/>
              <a:t>Un sentiment de possibilités plus nombreuses		____</a:t>
            </a:r>
          </a:p>
          <a:p>
            <a:pPr marL="457200" indent="-457200">
              <a:buFont typeface="+mj-lt"/>
              <a:buAutoNum type="arabicParenR"/>
            </a:pPr>
            <a:r>
              <a:rPr lang="fr-CA" sz="2400" dirty="0" smtClean="0"/>
              <a:t>Un sentiment de pouvoir augmenté			____</a:t>
            </a:r>
          </a:p>
          <a:p>
            <a:pPr marL="457200" indent="-457200">
              <a:buFont typeface="+mj-lt"/>
              <a:buAutoNum type="arabicParenR"/>
            </a:pPr>
            <a:endParaRPr lang="fr-CA" sz="2400" dirty="0" smtClean="0"/>
          </a:p>
          <a:p>
            <a:pPr marL="457200" indent="-457200">
              <a:buFont typeface="+mj-lt"/>
              <a:buAutoNum type="arabicParenR"/>
            </a:pPr>
            <a:r>
              <a:rPr lang="fr-CA" sz="2400" dirty="0" smtClean="0"/>
              <a:t>Une envie de faire des choses hors de l’ordinaire	____</a:t>
            </a:r>
          </a:p>
          <a:p>
            <a:pPr marL="457200" indent="-457200">
              <a:buFont typeface="+mj-lt"/>
              <a:buAutoNum type="arabicParenR"/>
            </a:pPr>
            <a:r>
              <a:rPr lang="fr-CA" sz="2400" dirty="0" smtClean="0"/>
              <a:t>Une envie de faire des choses plus risquées		____</a:t>
            </a:r>
          </a:p>
          <a:p>
            <a:pPr marL="457200" indent="-457200">
              <a:buFont typeface="+mj-lt"/>
              <a:buAutoNum type="arabicParenR"/>
            </a:pPr>
            <a:r>
              <a:rPr lang="fr-CA" sz="2400" dirty="0" smtClean="0"/>
              <a:t>Une envie de faire quelque chose sans trop </a:t>
            </a:r>
          </a:p>
          <a:p>
            <a:pPr marL="457200" indent="-457200">
              <a:buNone/>
            </a:pPr>
            <a:r>
              <a:rPr lang="fr-CA" sz="2400" dirty="0" smtClean="0"/>
              <a:t>	planifier ou penser aux conséquences			____ </a:t>
            </a:r>
          </a:p>
          <a:p>
            <a:pPr>
              <a:buNone/>
            </a:pPr>
            <a:endParaRPr lang="fr-CA" sz="2800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28600" y="609600"/>
            <a:ext cx="5638800" cy="1143000"/>
          </a:xfrm>
        </p:spPr>
        <p:txBody>
          <a:bodyPr>
            <a:normAutofit/>
          </a:bodyPr>
          <a:lstStyle/>
          <a:p>
            <a:r>
              <a:rPr lang="fr-CA" sz="4000" dirty="0" smtClean="0"/>
              <a:t>La peur</a:t>
            </a:r>
            <a:endParaRPr lang="fr-CA" sz="40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2209800"/>
            <a:ext cx="8382000" cy="3916363"/>
          </a:xfrm>
        </p:spPr>
        <p:txBody>
          <a:bodyPr>
            <a:normAutofit lnSpcReduction="10000"/>
          </a:bodyPr>
          <a:lstStyle/>
          <a:p>
            <a:pPr>
              <a:spcBef>
                <a:spcPts val="0"/>
              </a:spcBef>
            </a:pPr>
            <a:r>
              <a:rPr lang="fr-CA" sz="2400" dirty="0" err="1" smtClean="0">
                <a:latin typeface="+mj-lt"/>
                <a:cs typeface="Arial" pitchFamily="34" charset="0"/>
              </a:rPr>
              <a:t>Emotion</a:t>
            </a:r>
            <a:r>
              <a:rPr lang="fr-CA" sz="2400" dirty="0" smtClean="0">
                <a:latin typeface="+mj-lt"/>
                <a:cs typeface="Arial" pitchFamily="34" charset="0"/>
              </a:rPr>
              <a:t> fréquente et utile</a:t>
            </a:r>
          </a:p>
          <a:p>
            <a:pPr lvl="1">
              <a:spcBef>
                <a:spcPts val="0"/>
              </a:spcBef>
            </a:pPr>
            <a:r>
              <a:rPr lang="fr-CA" sz="2000" dirty="0" smtClean="0">
                <a:latin typeface="+mj-lt"/>
                <a:cs typeface="Arial" pitchFamily="34" charset="0"/>
              </a:rPr>
              <a:t>Nous fait analyser et éviter les dangers</a:t>
            </a:r>
          </a:p>
          <a:p>
            <a:pPr>
              <a:spcBef>
                <a:spcPts val="0"/>
              </a:spcBef>
            </a:pPr>
            <a:endParaRPr lang="fr-CA" sz="1200" dirty="0" smtClean="0">
              <a:latin typeface="+mj-lt"/>
              <a:cs typeface="Arial" pitchFamily="34" charset="0"/>
            </a:endParaRPr>
          </a:p>
          <a:p>
            <a:pPr>
              <a:spcBef>
                <a:spcPts val="0"/>
              </a:spcBef>
            </a:pPr>
            <a:r>
              <a:rPr lang="fr-CA" sz="2400" dirty="0" smtClean="0">
                <a:latin typeface="+mj-lt"/>
                <a:cs typeface="Arial" pitchFamily="34" charset="0"/>
              </a:rPr>
              <a:t>Mobilise le corps</a:t>
            </a:r>
          </a:p>
          <a:p>
            <a:pPr lvl="1">
              <a:spcBef>
                <a:spcPts val="0"/>
              </a:spcBef>
            </a:pPr>
            <a:r>
              <a:rPr lang="fr-CA" sz="2000" dirty="0" smtClean="0">
                <a:latin typeface="+mj-lt"/>
                <a:cs typeface="Arial" pitchFamily="34" charset="0"/>
              </a:rPr>
              <a:t>Activation du </a:t>
            </a:r>
            <a:r>
              <a:rPr lang="fr-CA" sz="2000" dirty="0" err="1" smtClean="0">
                <a:latin typeface="+mj-lt"/>
                <a:cs typeface="Arial" pitchFamily="34" charset="0"/>
              </a:rPr>
              <a:t>coeur</a:t>
            </a:r>
            <a:r>
              <a:rPr lang="fr-CA" sz="2000" dirty="0" smtClean="0">
                <a:latin typeface="+mj-lt"/>
                <a:cs typeface="Arial" pitchFamily="34" charset="0"/>
              </a:rPr>
              <a:t>, de la respiration</a:t>
            </a:r>
          </a:p>
          <a:p>
            <a:pPr lvl="1">
              <a:spcBef>
                <a:spcPts val="0"/>
              </a:spcBef>
            </a:pPr>
            <a:r>
              <a:rPr lang="fr-CA" sz="2000" dirty="0" smtClean="0">
                <a:latin typeface="+mj-lt"/>
                <a:cs typeface="Arial" pitchFamily="34" charset="0"/>
              </a:rPr>
              <a:t>Crispation des muscles, boule dans le ventre</a:t>
            </a:r>
          </a:p>
          <a:p>
            <a:pPr lvl="1">
              <a:spcBef>
                <a:spcPts val="0"/>
              </a:spcBef>
            </a:pPr>
            <a:endParaRPr lang="fr-CA" sz="2000" dirty="0" smtClean="0">
              <a:latin typeface="+mj-lt"/>
              <a:cs typeface="Arial" pitchFamily="34" charset="0"/>
            </a:endParaRPr>
          </a:p>
          <a:p>
            <a:pPr lvl="1">
              <a:spcBef>
                <a:spcPts val="0"/>
              </a:spcBef>
              <a:buNone/>
            </a:pPr>
            <a:endParaRPr lang="fr-CA" sz="800" dirty="0" smtClean="0">
              <a:latin typeface="+mj-lt"/>
              <a:cs typeface="Arial" pitchFamily="34" charset="0"/>
            </a:endParaRPr>
          </a:p>
          <a:p>
            <a:pPr>
              <a:spcBef>
                <a:spcPts val="0"/>
              </a:spcBef>
            </a:pPr>
            <a:r>
              <a:rPr lang="fr-CA" sz="2400" dirty="0" smtClean="0">
                <a:latin typeface="+mj-lt"/>
                <a:cs typeface="Arial" pitchFamily="34" charset="0"/>
              </a:rPr>
              <a:t>Mobilise l’esprit</a:t>
            </a:r>
          </a:p>
          <a:p>
            <a:pPr lvl="1">
              <a:spcBef>
                <a:spcPts val="0"/>
              </a:spcBef>
            </a:pPr>
            <a:r>
              <a:rPr lang="fr-CA" sz="2000" dirty="0" smtClean="0">
                <a:latin typeface="+mj-lt"/>
              </a:rPr>
              <a:t>Augmente le niveau d’alerte (</a:t>
            </a:r>
            <a:r>
              <a:rPr lang="fr-CA" sz="2000" dirty="0" err="1" smtClean="0">
                <a:latin typeface="+mj-lt"/>
              </a:rPr>
              <a:t>hypervigilance</a:t>
            </a:r>
            <a:r>
              <a:rPr lang="fr-CA" sz="2000" dirty="0" smtClean="0">
                <a:latin typeface="+mj-lt"/>
              </a:rPr>
              <a:t>)</a:t>
            </a:r>
          </a:p>
          <a:p>
            <a:pPr lvl="1">
              <a:spcBef>
                <a:spcPts val="0"/>
              </a:spcBef>
            </a:pPr>
            <a:r>
              <a:rPr lang="fr-CA" sz="2000" dirty="0" smtClean="0">
                <a:latin typeface="+mj-lt"/>
              </a:rPr>
              <a:t>Focalise l’attention </a:t>
            </a:r>
          </a:p>
          <a:p>
            <a:pPr lvl="1">
              <a:spcBef>
                <a:spcPts val="0"/>
              </a:spcBef>
            </a:pPr>
            <a:r>
              <a:rPr lang="fr-CA" sz="2000" dirty="0" smtClean="0">
                <a:latin typeface="+mj-lt"/>
              </a:rPr>
              <a:t>Accélère les pensées pour analyser la situation</a:t>
            </a:r>
          </a:p>
          <a:p>
            <a:pPr lvl="1">
              <a:spcBef>
                <a:spcPts val="0"/>
              </a:spcBef>
            </a:pPr>
            <a:r>
              <a:rPr lang="fr-CA" sz="2000" dirty="0" smtClean="0">
                <a:latin typeface="+mj-lt"/>
              </a:rPr>
              <a:t>Donne envie d’éviter ou de fuir la situation</a:t>
            </a:r>
          </a:p>
          <a:p>
            <a:pPr lvl="1">
              <a:spcBef>
                <a:spcPts val="0"/>
              </a:spcBef>
            </a:pPr>
            <a:r>
              <a:rPr lang="fr-CA" sz="2000" dirty="0" smtClean="0">
                <a:latin typeface="+mj-lt"/>
              </a:rPr>
              <a:t>Favorise les réticences, les blocages (ex: gêne sociale)</a:t>
            </a:r>
          </a:p>
          <a:p>
            <a:pPr lvl="1"/>
            <a:endParaRPr lang="fr-CA" dirty="0" smtClean="0">
              <a:latin typeface="+mj-lt"/>
            </a:endParaRPr>
          </a:p>
        </p:txBody>
      </p:sp>
      <p:pic>
        <p:nvPicPr>
          <p:cNvPr id="7" name="Image 6" descr="faces.jpg"/>
          <p:cNvPicPr>
            <a:picLocks noChangeAspect="1"/>
          </p:cNvPicPr>
          <p:nvPr/>
        </p:nvPicPr>
        <p:blipFill>
          <a:blip r:embed="rId2" cstate="print"/>
          <a:srcRect l="22412" t="4898" r="52296" b="58776"/>
          <a:stretch>
            <a:fillRect/>
          </a:stretch>
        </p:blipFill>
        <p:spPr>
          <a:xfrm>
            <a:off x="7315200" y="381000"/>
            <a:ext cx="1543951" cy="169140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33400" y="457200"/>
            <a:ext cx="4800600" cy="1143000"/>
          </a:xfrm>
        </p:spPr>
        <p:txBody>
          <a:bodyPr>
            <a:normAutofit/>
          </a:bodyPr>
          <a:lstStyle/>
          <a:p>
            <a:r>
              <a:rPr lang="fr-CA" dirty="0" smtClean="0"/>
              <a:t>L’anxiété</a:t>
            </a:r>
            <a:endParaRPr lang="fr-C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876800"/>
          </a:xfrm>
        </p:spPr>
        <p:txBody>
          <a:bodyPr>
            <a:normAutofit fontScale="32500" lnSpcReduction="20000"/>
          </a:bodyPr>
          <a:lstStyle/>
          <a:p>
            <a:pPr lvl="0">
              <a:lnSpc>
                <a:spcPct val="120000"/>
              </a:lnSpc>
              <a:spcBef>
                <a:spcPts val="0"/>
              </a:spcBef>
            </a:pPr>
            <a:r>
              <a:rPr lang="fr-CA" sz="6000" dirty="0" smtClean="0">
                <a:latin typeface="Arial" pitchFamily="34" charset="0"/>
                <a:cs typeface="Arial" pitchFamily="34" charset="0"/>
              </a:rPr>
              <a:t>Des peurs ou inquiétudes exagérées qui amplifient</a:t>
            </a:r>
          </a:p>
          <a:p>
            <a:pPr lvl="1">
              <a:lnSpc>
                <a:spcPct val="120000"/>
              </a:lnSpc>
              <a:spcBef>
                <a:spcPts val="0"/>
              </a:spcBef>
            </a:pPr>
            <a:r>
              <a:rPr lang="fr-CA" sz="5000" dirty="0" smtClean="0">
                <a:latin typeface="Arial" pitchFamily="34" charset="0"/>
                <a:cs typeface="Arial" pitchFamily="34" charset="0"/>
              </a:rPr>
              <a:t>Les dangers, les urgences</a:t>
            </a:r>
          </a:p>
          <a:p>
            <a:pPr lvl="1">
              <a:lnSpc>
                <a:spcPct val="120000"/>
              </a:lnSpc>
              <a:spcBef>
                <a:spcPts val="0"/>
              </a:spcBef>
            </a:pPr>
            <a:r>
              <a:rPr lang="fr-CA" sz="5000" dirty="0" smtClean="0">
                <a:latin typeface="Arial" pitchFamily="34" charset="0"/>
                <a:cs typeface="Arial" pitchFamily="34" charset="0"/>
              </a:rPr>
              <a:t>L’importance des mots ou des évènements</a:t>
            </a:r>
          </a:p>
          <a:p>
            <a:pPr lvl="1">
              <a:lnSpc>
                <a:spcPct val="120000"/>
              </a:lnSpc>
              <a:spcBef>
                <a:spcPts val="0"/>
              </a:spcBef>
            </a:pPr>
            <a:r>
              <a:rPr lang="fr-CA" sz="5000" dirty="0" smtClean="0">
                <a:latin typeface="Arial" pitchFamily="34" charset="0"/>
                <a:cs typeface="Arial" pitchFamily="34" charset="0"/>
              </a:rPr>
              <a:t>Les obsessions</a:t>
            </a:r>
          </a:p>
          <a:p>
            <a:pPr>
              <a:lnSpc>
                <a:spcPct val="120000"/>
              </a:lnSpc>
              <a:spcBef>
                <a:spcPts val="0"/>
              </a:spcBef>
              <a:buNone/>
            </a:pPr>
            <a:r>
              <a:rPr lang="fr-CA" dirty="0"/>
              <a:t> 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fr-CA" sz="6000" dirty="0" smtClean="0">
                <a:latin typeface="Arial" pitchFamily="34" charset="0"/>
                <a:cs typeface="Arial" pitchFamily="34" charset="0"/>
              </a:rPr>
              <a:t>On craint, évite ou fuit les situations stressantes</a:t>
            </a:r>
          </a:p>
          <a:p>
            <a:pPr lvl="1">
              <a:lnSpc>
                <a:spcPct val="120000"/>
              </a:lnSpc>
              <a:spcBef>
                <a:spcPts val="0"/>
              </a:spcBef>
            </a:pPr>
            <a:r>
              <a:rPr lang="fr-CA" sz="5000" dirty="0" smtClean="0">
                <a:latin typeface="Arial" pitchFamily="34" charset="0"/>
                <a:cs typeface="Arial" pitchFamily="34" charset="0"/>
              </a:rPr>
              <a:t>Parler en public, Aborder une personne impressionnante</a:t>
            </a:r>
          </a:p>
          <a:p>
            <a:pPr lvl="1">
              <a:lnSpc>
                <a:spcPct val="120000"/>
              </a:lnSpc>
              <a:spcBef>
                <a:spcPts val="0"/>
              </a:spcBef>
            </a:pPr>
            <a:r>
              <a:rPr lang="fr-CA" sz="5000" dirty="0" smtClean="0">
                <a:latin typeface="Arial" pitchFamily="34" charset="0"/>
                <a:cs typeface="Arial" pitchFamily="34" charset="0"/>
              </a:rPr>
              <a:t>Essayer une activité nouvelle …</a:t>
            </a:r>
          </a:p>
          <a:p>
            <a:pPr lvl="1">
              <a:lnSpc>
                <a:spcPct val="120000"/>
              </a:lnSpc>
              <a:spcBef>
                <a:spcPts val="0"/>
              </a:spcBef>
            </a:pPr>
            <a:endParaRPr lang="fr-CA" sz="3700" dirty="0" smtClean="0">
              <a:latin typeface="Arial" pitchFamily="34" charset="0"/>
              <a:cs typeface="Arial" pitchFamily="34" charset="0"/>
            </a:endParaRPr>
          </a:p>
          <a:p>
            <a:pPr lvl="0">
              <a:lnSpc>
                <a:spcPct val="120000"/>
              </a:lnSpc>
              <a:spcBef>
                <a:spcPts val="0"/>
              </a:spcBef>
            </a:pPr>
            <a:r>
              <a:rPr lang="fr-CA" sz="6000" dirty="0" smtClean="0">
                <a:latin typeface="Arial" pitchFamily="34" charset="0"/>
                <a:cs typeface="Arial" pitchFamily="34" charset="0"/>
              </a:rPr>
              <a:t>Provoque souvent de l’insomnie</a:t>
            </a:r>
          </a:p>
          <a:p>
            <a:pPr lvl="1">
              <a:lnSpc>
                <a:spcPct val="120000"/>
              </a:lnSpc>
              <a:spcBef>
                <a:spcPts val="0"/>
              </a:spcBef>
            </a:pPr>
            <a:r>
              <a:rPr lang="fr-CA" sz="5000" dirty="0" smtClean="0">
                <a:latin typeface="Arial" pitchFamily="34" charset="0"/>
                <a:cs typeface="Arial" pitchFamily="34" charset="0"/>
              </a:rPr>
              <a:t>On ressasse </a:t>
            </a:r>
            <a:r>
              <a:rPr lang="fr-CA" sz="5000" dirty="0">
                <a:latin typeface="Arial" pitchFamily="34" charset="0"/>
                <a:cs typeface="Arial" pitchFamily="34" charset="0"/>
              </a:rPr>
              <a:t>des préoccupations au lieu de </a:t>
            </a:r>
            <a:r>
              <a:rPr lang="fr-CA" sz="5000" dirty="0" smtClean="0">
                <a:latin typeface="Arial" pitchFamily="34" charset="0"/>
                <a:cs typeface="Arial" pitchFamily="34" charset="0"/>
              </a:rPr>
              <a:t>s’endormir (hamster dans sa roue)</a:t>
            </a:r>
            <a:endParaRPr lang="fr-CA" sz="5000" dirty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120000"/>
              </a:lnSpc>
              <a:spcBef>
                <a:spcPts val="0"/>
              </a:spcBef>
              <a:buNone/>
            </a:pPr>
            <a:r>
              <a:rPr lang="fr-CA" dirty="0"/>
              <a:t> </a:t>
            </a:r>
            <a:endParaRPr lang="fr-CA" sz="6000" dirty="0">
              <a:latin typeface="Arial" pitchFamily="34" charset="0"/>
              <a:cs typeface="Arial" pitchFamily="34" charset="0"/>
            </a:endParaRPr>
          </a:p>
          <a:p>
            <a:pPr lvl="0">
              <a:lnSpc>
                <a:spcPct val="120000"/>
              </a:lnSpc>
              <a:spcBef>
                <a:spcPts val="0"/>
              </a:spcBef>
              <a:buNone/>
            </a:pPr>
            <a:endParaRPr lang="fr-CA" sz="2000" dirty="0"/>
          </a:p>
          <a:p>
            <a:pPr lvl="0">
              <a:lnSpc>
                <a:spcPct val="120000"/>
              </a:lnSpc>
              <a:spcBef>
                <a:spcPts val="0"/>
              </a:spcBef>
            </a:pPr>
            <a:r>
              <a:rPr lang="fr-CA" sz="6000" dirty="0" smtClean="0">
                <a:latin typeface="Arial" pitchFamily="34" charset="0"/>
                <a:cs typeface="Arial" pitchFamily="34" charset="0"/>
              </a:rPr>
              <a:t>Provoque souvent des changements physiques</a:t>
            </a:r>
          </a:p>
          <a:p>
            <a:pPr lvl="1">
              <a:lnSpc>
                <a:spcPct val="120000"/>
              </a:lnSpc>
              <a:spcBef>
                <a:spcPts val="0"/>
              </a:spcBef>
            </a:pPr>
            <a:r>
              <a:rPr lang="fr-CA" sz="5000" dirty="0" smtClean="0">
                <a:latin typeface="Arial" pitchFamily="34" charset="0"/>
                <a:cs typeface="Arial" pitchFamily="34" charset="0"/>
              </a:rPr>
              <a:t>Tension musculaire (dos, cou…)</a:t>
            </a:r>
          </a:p>
          <a:p>
            <a:pPr lvl="1">
              <a:lnSpc>
                <a:spcPct val="120000"/>
              </a:lnSpc>
              <a:spcBef>
                <a:spcPts val="0"/>
              </a:spcBef>
            </a:pPr>
            <a:r>
              <a:rPr lang="fr-CA" sz="5000" dirty="0" smtClean="0">
                <a:latin typeface="Arial" pitchFamily="34" charset="0"/>
                <a:cs typeface="Arial" pitchFamily="34" charset="0"/>
              </a:rPr>
              <a:t>Appétit (diminué ou augmenté), digestion perturbée (ex: constipation),</a:t>
            </a:r>
          </a:p>
          <a:p>
            <a:pPr lvl="1">
              <a:lnSpc>
                <a:spcPct val="120000"/>
              </a:lnSpc>
              <a:spcBef>
                <a:spcPts val="0"/>
              </a:spcBef>
            </a:pPr>
            <a:r>
              <a:rPr lang="fr-CA" sz="5000" dirty="0" smtClean="0">
                <a:latin typeface="Arial" pitchFamily="34" charset="0"/>
                <a:cs typeface="Arial" pitchFamily="34" charset="0"/>
              </a:rPr>
              <a:t>Respiration</a:t>
            </a:r>
            <a:r>
              <a:rPr lang="fr-CA" sz="5000" dirty="0">
                <a:latin typeface="Arial" pitchFamily="34" charset="0"/>
                <a:cs typeface="Arial" pitchFamily="34" charset="0"/>
              </a:rPr>
              <a:t> </a:t>
            </a:r>
            <a:r>
              <a:rPr lang="fr-CA" sz="5000" dirty="0" smtClean="0">
                <a:latin typeface="Arial" pitchFamily="34" charset="0"/>
                <a:cs typeface="Arial" pitchFamily="34" charset="0"/>
              </a:rPr>
              <a:t>plus difficile  </a:t>
            </a:r>
            <a:endParaRPr lang="fr-CA" sz="5000" dirty="0">
              <a:latin typeface="Arial" pitchFamily="34" charset="0"/>
              <a:cs typeface="Arial" pitchFamily="34" charset="0"/>
            </a:endParaRPr>
          </a:p>
          <a:p>
            <a:pPr lvl="1">
              <a:lnSpc>
                <a:spcPct val="120000"/>
              </a:lnSpc>
              <a:spcBef>
                <a:spcPts val="0"/>
              </a:spcBef>
            </a:pPr>
            <a:r>
              <a:rPr lang="fr-CA" sz="5000" dirty="0" smtClean="0">
                <a:latin typeface="Arial" pitchFamily="34" charset="0"/>
                <a:cs typeface="Arial" pitchFamily="34" charset="0"/>
              </a:rPr>
              <a:t>Maux </a:t>
            </a:r>
            <a:r>
              <a:rPr lang="fr-CA" sz="5000" dirty="0">
                <a:latin typeface="Arial" pitchFamily="34" charset="0"/>
                <a:cs typeface="Arial" pitchFamily="34" charset="0"/>
              </a:rPr>
              <a:t>de </a:t>
            </a:r>
            <a:r>
              <a:rPr lang="fr-CA" sz="5000" dirty="0" smtClean="0">
                <a:latin typeface="Arial" pitchFamily="34" charset="0"/>
                <a:cs typeface="Arial" pitchFamily="34" charset="0"/>
              </a:rPr>
              <a:t>tête, douleurs diffuses</a:t>
            </a:r>
          </a:p>
          <a:p>
            <a:pPr lvl="1">
              <a:lnSpc>
                <a:spcPct val="120000"/>
              </a:lnSpc>
              <a:spcBef>
                <a:spcPts val="0"/>
              </a:spcBef>
            </a:pPr>
            <a:r>
              <a:rPr lang="fr-CA" sz="5000" dirty="0" smtClean="0">
                <a:latin typeface="Arial" pitchFamily="34" charset="0"/>
                <a:cs typeface="Arial" pitchFamily="34" charset="0"/>
              </a:rPr>
              <a:t>Inconfort général</a:t>
            </a:r>
            <a:endParaRPr lang="fr-CA" sz="5000" dirty="0">
              <a:latin typeface="Arial" pitchFamily="34" charset="0"/>
              <a:cs typeface="Arial" pitchFamily="34" charset="0"/>
            </a:endParaRPr>
          </a:p>
          <a:p>
            <a:endParaRPr lang="fr-CA" dirty="0"/>
          </a:p>
          <a:p>
            <a:endParaRPr lang="fr-CA" dirty="0"/>
          </a:p>
        </p:txBody>
      </p:sp>
      <p:pic>
        <p:nvPicPr>
          <p:cNvPr id="4" name="Image 3" descr="anxiety3.jpg"/>
          <p:cNvPicPr>
            <a:picLocks noChangeAspect="1"/>
          </p:cNvPicPr>
          <p:nvPr/>
        </p:nvPicPr>
        <p:blipFill>
          <a:blip r:embed="rId2" cstate="print"/>
          <a:srcRect l="24151" r="15094"/>
          <a:stretch>
            <a:fillRect/>
          </a:stretch>
        </p:blipFill>
        <p:spPr>
          <a:xfrm>
            <a:off x="6629400" y="228600"/>
            <a:ext cx="2250838" cy="184078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 smtClean="0"/>
              <a:t>Questions d’anxiété</a:t>
            </a:r>
            <a:endParaRPr lang="fr-C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81000" y="1600200"/>
            <a:ext cx="8534400" cy="4525963"/>
          </a:xfrm>
        </p:spPr>
        <p:txBody>
          <a:bodyPr>
            <a:normAutofit/>
          </a:bodyPr>
          <a:lstStyle/>
          <a:p>
            <a:pPr marL="514350" indent="-514350">
              <a:buNone/>
            </a:pPr>
            <a:r>
              <a:rPr lang="fr-CA" sz="2200" dirty="0" smtClean="0">
                <a:latin typeface="+mj-lt"/>
                <a:cs typeface="Arial" pitchFamily="34" charset="0"/>
              </a:rPr>
              <a:t>Dans la dernière année, combien de fois avez-vous ressenti…? (1=Rarement, 2=Parfois, 3=Souvent)</a:t>
            </a:r>
          </a:p>
          <a:p>
            <a:pPr marL="514350" indent="-514350">
              <a:buNone/>
            </a:pPr>
            <a:endParaRPr lang="fr-CA" sz="2400" dirty="0" smtClean="0">
              <a:latin typeface="+mj-lt"/>
              <a:cs typeface="Arial" pitchFamily="34" charset="0"/>
            </a:endParaRPr>
          </a:p>
          <a:p>
            <a:pPr marL="514350" indent="-514350">
              <a:buFont typeface="+mj-lt"/>
              <a:buAutoNum type="arabicParenR"/>
            </a:pPr>
            <a:r>
              <a:rPr lang="fr-CA" sz="2400" dirty="0" smtClean="0">
                <a:latin typeface="+mj-lt"/>
                <a:cs typeface="Arial" pitchFamily="34" charset="0"/>
              </a:rPr>
              <a:t>Une grande difficulté à vous endormir                           	____</a:t>
            </a:r>
          </a:p>
          <a:p>
            <a:pPr marL="514350" indent="-514350">
              <a:buFont typeface="+mj-lt"/>
              <a:buAutoNum type="arabicParenR"/>
            </a:pPr>
            <a:r>
              <a:rPr lang="fr-CA" sz="2400" dirty="0" smtClean="0">
                <a:latin typeface="+mj-lt"/>
                <a:cs typeface="Arial" pitchFamily="34" charset="0"/>
              </a:rPr>
              <a:t>Des tensions au dos ou cou reliées au stress                	____</a:t>
            </a:r>
          </a:p>
          <a:p>
            <a:pPr marL="514350" indent="-514350">
              <a:buFont typeface="+mj-lt"/>
              <a:buAutoNum type="arabicParenR"/>
            </a:pPr>
            <a:r>
              <a:rPr lang="fr-CA" sz="2400" dirty="0" smtClean="0">
                <a:latin typeface="+mj-lt"/>
                <a:cs typeface="Arial" pitchFamily="34" charset="0"/>
              </a:rPr>
              <a:t>L’envie d’éviter un endroit ou une personne		____</a:t>
            </a:r>
          </a:p>
          <a:p>
            <a:pPr marL="514350" indent="-514350">
              <a:buFont typeface="+mj-lt"/>
              <a:buAutoNum type="arabicParenR"/>
            </a:pPr>
            <a:r>
              <a:rPr lang="fr-CA" sz="2400" dirty="0" smtClean="0">
                <a:latin typeface="+mj-lt"/>
                <a:cs typeface="Arial" pitchFamily="34" charset="0"/>
              </a:rPr>
              <a:t>L’impression que tous vos sens sont en alerte               	____</a:t>
            </a:r>
          </a:p>
          <a:p>
            <a:pPr marL="514350" indent="-514350">
              <a:buFont typeface="+mj-lt"/>
              <a:buAutoNum type="arabicParenR"/>
            </a:pPr>
            <a:r>
              <a:rPr lang="fr-CA" sz="2400" dirty="0" smtClean="0">
                <a:latin typeface="+mj-lt"/>
                <a:cs typeface="Arial" pitchFamily="34" charset="0"/>
              </a:rPr>
              <a:t>Se sentir obligé de ressasser des choses dans sa tête	____</a:t>
            </a:r>
          </a:p>
          <a:p>
            <a:pPr marL="514350" indent="-514350">
              <a:buFont typeface="+mj-lt"/>
              <a:buAutoNum type="arabicParenR"/>
            </a:pPr>
            <a:r>
              <a:rPr lang="fr-CA" sz="2400" dirty="0" smtClean="0">
                <a:latin typeface="+mj-lt"/>
                <a:cs typeface="Arial" pitchFamily="34" charset="0"/>
              </a:rPr>
              <a:t>Une boule dans le ventre					____</a:t>
            </a:r>
          </a:p>
          <a:p>
            <a:pPr marL="514350" indent="-514350">
              <a:buFont typeface="+mj-lt"/>
              <a:buAutoNum type="arabicParenR"/>
            </a:pPr>
            <a:r>
              <a:rPr lang="fr-CA" sz="2400" dirty="0" smtClean="0">
                <a:latin typeface="+mj-lt"/>
                <a:cs typeface="Arial" pitchFamily="34" charset="0"/>
              </a:rPr>
              <a:t>La digestion perturbée par un stress      			____</a:t>
            </a:r>
          </a:p>
          <a:p>
            <a:pPr marL="914400" lvl="1" indent="-514350">
              <a:buNone/>
            </a:pPr>
            <a:endParaRPr lang="fr-CA" sz="2000" dirty="0" smtClean="0">
              <a:latin typeface="+mj-lt"/>
              <a:cs typeface="Arial" pitchFamily="34" charset="0"/>
            </a:endParaRPr>
          </a:p>
          <a:p>
            <a:pPr marL="914400" lvl="1" indent="-514350">
              <a:buFont typeface="+mj-lt"/>
              <a:buAutoNum type="arabicParenR"/>
            </a:pPr>
            <a:endParaRPr lang="fr-CA" sz="2000" dirty="0" smtClean="0">
              <a:latin typeface="Arial" pitchFamily="34" charset="0"/>
              <a:cs typeface="Arial" pitchFamily="34" charset="0"/>
            </a:endParaRPr>
          </a:p>
          <a:p>
            <a:pPr lvl="1">
              <a:buNone/>
            </a:pPr>
            <a:endParaRPr lang="fr-CA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28600" y="762000"/>
            <a:ext cx="5943600" cy="1143000"/>
          </a:xfrm>
        </p:spPr>
        <p:txBody>
          <a:bodyPr/>
          <a:lstStyle/>
          <a:p>
            <a:r>
              <a:rPr lang="fr-CA" dirty="0" smtClean="0"/>
              <a:t>Les troubles anxieux</a:t>
            </a:r>
            <a:endParaRPr lang="fr-C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2209800"/>
            <a:ext cx="8229600" cy="4114800"/>
          </a:xfrm>
        </p:spPr>
        <p:txBody>
          <a:bodyPr>
            <a:normAutofit fontScale="25000" lnSpcReduction="20000"/>
          </a:bodyPr>
          <a:lstStyle/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fr-CA" sz="10000" b="1" dirty="0" smtClean="0">
                <a:latin typeface="Arial" pitchFamily="34" charset="0"/>
                <a:cs typeface="Arial" pitchFamily="34" charset="0"/>
              </a:rPr>
              <a:t>Anxiété sociale</a:t>
            </a:r>
            <a:endParaRPr lang="fr-CA" sz="10000" dirty="0" smtClean="0">
              <a:latin typeface="Arial" pitchFamily="34" charset="0"/>
              <a:cs typeface="Arial" pitchFamily="34" charset="0"/>
            </a:endParaRPr>
          </a:p>
          <a:p>
            <a:pPr lvl="1">
              <a:lnSpc>
                <a:spcPct val="120000"/>
              </a:lnSpc>
              <a:spcBef>
                <a:spcPts val="0"/>
              </a:spcBef>
            </a:pPr>
            <a:r>
              <a:rPr lang="fr-CA" sz="8000" dirty="0" smtClean="0">
                <a:latin typeface="Arial" pitchFamily="34" charset="0"/>
                <a:cs typeface="Arial" pitchFamily="34" charset="0"/>
              </a:rPr>
              <a:t>Gêne excessive</a:t>
            </a:r>
          </a:p>
          <a:p>
            <a:pPr lvl="1">
              <a:lnSpc>
                <a:spcPct val="120000"/>
              </a:lnSpc>
              <a:spcBef>
                <a:spcPts val="0"/>
              </a:spcBef>
            </a:pPr>
            <a:r>
              <a:rPr lang="fr-CA" sz="8000" dirty="0" smtClean="0">
                <a:latin typeface="Arial" pitchFamily="34" charset="0"/>
                <a:cs typeface="Arial" pitchFamily="34" charset="0"/>
              </a:rPr>
              <a:t>Ex: Parler en public </a:t>
            </a:r>
          </a:p>
          <a:p>
            <a:pPr lvl="1">
              <a:lnSpc>
                <a:spcPct val="120000"/>
              </a:lnSpc>
              <a:spcBef>
                <a:spcPts val="0"/>
              </a:spcBef>
            </a:pPr>
            <a:r>
              <a:rPr lang="fr-CA" sz="8000" dirty="0" smtClean="0">
                <a:latin typeface="Arial" pitchFamily="34" charset="0"/>
                <a:cs typeface="Arial" pitchFamily="34" charset="0"/>
              </a:rPr>
              <a:t>Ex: Entrer en contact avec une personne non-familière</a:t>
            </a:r>
          </a:p>
          <a:p>
            <a:pPr lvl="1">
              <a:lnSpc>
                <a:spcPct val="120000"/>
              </a:lnSpc>
              <a:spcBef>
                <a:spcPts val="0"/>
              </a:spcBef>
              <a:buNone/>
            </a:pPr>
            <a:endParaRPr lang="fr-CA" sz="4800" dirty="0" smtClean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fr-CA" sz="9600" b="1" dirty="0" smtClean="0">
                <a:latin typeface="Arial" pitchFamily="34" charset="0"/>
                <a:cs typeface="Arial" pitchFamily="34" charset="0"/>
              </a:rPr>
              <a:t>Anxiété généralisée </a:t>
            </a:r>
          </a:p>
          <a:p>
            <a:pPr lvl="1">
              <a:lnSpc>
                <a:spcPct val="120000"/>
              </a:lnSpc>
              <a:spcBef>
                <a:spcPts val="0"/>
              </a:spcBef>
            </a:pPr>
            <a:r>
              <a:rPr lang="fr-CA" sz="8000" dirty="0" smtClean="0">
                <a:latin typeface="Arial" pitchFamily="34" charset="0"/>
                <a:cs typeface="Arial" pitchFamily="34" charset="0"/>
              </a:rPr>
              <a:t>Inquiétudes multiples et fréquentes</a:t>
            </a:r>
          </a:p>
          <a:p>
            <a:pPr lvl="1">
              <a:lnSpc>
                <a:spcPct val="120000"/>
              </a:lnSpc>
              <a:spcBef>
                <a:spcPts val="0"/>
              </a:spcBef>
            </a:pPr>
            <a:r>
              <a:rPr lang="fr-CA" sz="8000" dirty="0" smtClean="0">
                <a:latin typeface="Arial" pitchFamily="34" charset="0"/>
                <a:cs typeface="Arial" pitchFamily="34" charset="0"/>
              </a:rPr>
              <a:t>Ex: Examens</a:t>
            </a:r>
            <a:r>
              <a:rPr lang="fr-CA" sz="8000" dirty="0">
                <a:latin typeface="Arial" pitchFamily="34" charset="0"/>
                <a:cs typeface="Arial" pitchFamily="34" charset="0"/>
              </a:rPr>
              <a:t>, rendez-vous, réactions anticipées, </a:t>
            </a:r>
            <a:r>
              <a:rPr lang="fr-CA" sz="8000" dirty="0" smtClean="0">
                <a:latin typeface="Arial" pitchFamily="34" charset="0"/>
                <a:cs typeface="Arial" pitchFamily="34" charset="0"/>
              </a:rPr>
              <a:t>événements</a:t>
            </a:r>
          </a:p>
          <a:p>
            <a:pPr lvl="1">
              <a:lnSpc>
                <a:spcPct val="120000"/>
              </a:lnSpc>
              <a:spcBef>
                <a:spcPts val="0"/>
              </a:spcBef>
            </a:pPr>
            <a:endParaRPr lang="fr-CA" sz="4800" dirty="0" smtClean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fr-CA" sz="9600" b="1" dirty="0" smtClean="0">
                <a:latin typeface="Arial" pitchFamily="34" charset="0"/>
                <a:cs typeface="Arial" pitchFamily="34" charset="0"/>
              </a:rPr>
              <a:t>Anxiété de séparation</a:t>
            </a:r>
            <a:r>
              <a:rPr lang="fr-CA" sz="9600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 lvl="1">
              <a:lnSpc>
                <a:spcPct val="120000"/>
              </a:lnSpc>
              <a:spcBef>
                <a:spcPts val="0"/>
              </a:spcBef>
            </a:pPr>
            <a:r>
              <a:rPr lang="fr-CA" sz="8000" dirty="0" smtClean="0">
                <a:latin typeface="Arial" pitchFamily="34" charset="0"/>
                <a:cs typeface="Arial" pitchFamily="34" charset="0"/>
              </a:rPr>
              <a:t>Quand les personnes auxquelles on est attaché quittent même pour peu de temps</a:t>
            </a:r>
          </a:p>
          <a:p>
            <a:pPr lvl="1">
              <a:lnSpc>
                <a:spcPct val="120000"/>
              </a:lnSpc>
              <a:spcBef>
                <a:spcPts val="0"/>
              </a:spcBef>
            </a:pPr>
            <a:r>
              <a:rPr lang="fr-CA" sz="8000" dirty="0" smtClean="0">
                <a:latin typeface="Arial" pitchFamily="34" charset="0"/>
                <a:cs typeface="Arial" pitchFamily="34" charset="0"/>
              </a:rPr>
              <a:t>Peur de rester seul</a:t>
            </a:r>
          </a:p>
          <a:p>
            <a:pPr lvl="1">
              <a:lnSpc>
                <a:spcPct val="120000"/>
              </a:lnSpc>
              <a:spcBef>
                <a:spcPts val="0"/>
              </a:spcBef>
            </a:pPr>
            <a:endParaRPr lang="fr-CA" sz="48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fr-CA" dirty="0"/>
          </a:p>
          <a:p>
            <a:endParaRPr lang="fr-CA" dirty="0"/>
          </a:p>
        </p:txBody>
      </p:sp>
      <p:pic>
        <p:nvPicPr>
          <p:cNvPr id="4" name="Image 3" descr="anxiety20.jpg"/>
          <p:cNvPicPr>
            <a:picLocks noChangeAspect="1"/>
          </p:cNvPicPr>
          <p:nvPr/>
        </p:nvPicPr>
        <p:blipFill>
          <a:blip r:embed="rId2" cstate="print"/>
          <a:srcRect l="20357" r="4286" b="5538"/>
          <a:stretch>
            <a:fillRect/>
          </a:stretch>
        </p:blipFill>
        <p:spPr>
          <a:xfrm>
            <a:off x="6670388" y="228601"/>
            <a:ext cx="2278087" cy="2209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5791200" cy="1143000"/>
          </a:xfrm>
        </p:spPr>
        <p:txBody>
          <a:bodyPr>
            <a:normAutofit fontScale="90000"/>
          </a:bodyPr>
          <a:lstStyle/>
          <a:p>
            <a:r>
              <a:rPr lang="fr-CA" dirty="0" smtClean="0"/>
              <a:t>Les émotions: </a:t>
            </a:r>
            <a:br>
              <a:rPr lang="fr-CA" dirty="0" smtClean="0"/>
            </a:br>
            <a:r>
              <a:rPr lang="fr-CA" sz="3600" dirty="0" smtClean="0"/>
              <a:t>Des instincts à plusieurs facettes</a:t>
            </a:r>
            <a:endParaRPr lang="fr-CA" sz="36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2362200"/>
            <a:ext cx="8229600" cy="4191000"/>
          </a:xfrm>
        </p:spPr>
        <p:txBody>
          <a:bodyPr>
            <a:normAutofit fontScale="70000" lnSpcReduction="20000"/>
          </a:bodyPr>
          <a:lstStyle/>
          <a:p>
            <a:pPr lvl="0">
              <a:spcBef>
                <a:spcPts val="800"/>
              </a:spcBef>
            </a:pPr>
            <a:r>
              <a:rPr lang="fr-CA" sz="3400" dirty="0" smtClean="0">
                <a:latin typeface="Arial" pitchFamily="34" charset="0"/>
                <a:cs typeface="Arial" pitchFamily="34" charset="0"/>
              </a:rPr>
              <a:t>Des </a:t>
            </a:r>
            <a:r>
              <a:rPr lang="fr-CA" sz="3400" dirty="0">
                <a:latin typeface="Arial" pitchFamily="34" charset="0"/>
                <a:cs typeface="Arial" pitchFamily="34" charset="0"/>
              </a:rPr>
              <a:t>réactions physiologiques</a:t>
            </a:r>
          </a:p>
          <a:p>
            <a:pPr lvl="1">
              <a:spcBef>
                <a:spcPts val="800"/>
              </a:spcBef>
            </a:pPr>
            <a:r>
              <a:rPr lang="fr-CA" sz="2900" dirty="0">
                <a:latin typeface="Arial" pitchFamily="34" charset="0"/>
                <a:cs typeface="Arial" pitchFamily="34" charset="0"/>
              </a:rPr>
              <a:t>Cœur et respiration qui </a:t>
            </a:r>
            <a:r>
              <a:rPr lang="fr-CA" sz="2900" dirty="0" smtClean="0">
                <a:latin typeface="Arial" pitchFamily="34" charset="0"/>
                <a:cs typeface="Arial" pitchFamily="34" charset="0"/>
              </a:rPr>
              <a:t>accélèrent</a:t>
            </a:r>
          </a:p>
          <a:p>
            <a:pPr lvl="1">
              <a:spcBef>
                <a:spcPts val="800"/>
              </a:spcBef>
            </a:pPr>
            <a:r>
              <a:rPr lang="fr-CA" sz="2900" dirty="0" smtClean="0">
                <a:latin typeface="Arial" pitchFamily="34" charset="0"/>
                <a:cs typeface="Arial" pitchFamily="34" charset="0"/>
              </a:rPr>
              <a:t>Tension </a:t>
            </a:r>
            <a:r>
              <a:rPr lang="fr-CA" sz="2900" dirty="0">
                <a:latin typeface="Arial" pitchFamily="34" charset="0"/>
                <a:cs typeface="Arial" pitchFamily="34" charset="0"/>
              </a:rPr>
              <a:t>musculaire (dos, </a:t>
            </a:r>
            <a:r>
              <a:rPr lang="fr-CA" sz="2900" dirty="0" smtClean="0">
                <a:latin typeface="Arial" pitchFamily="34" charset="0"/>
                <a:cs typeface="Arial" pitchFamily="34" charset="0"/>
              </a:rPr>
              <a:t>cou)</a:t>
            </a:r>
            <a:endParaRPr lang="fr-CA" dirty="0" smtClean="0"/>
          </a:p>
          <a:p>
            <a:pPr lvl="1">
              <a:spcBef>
                <a:spcPts val="800"/>
              </a:spcBef>
            </a:pPr>
            <a:endParaRPr lang="fr-CA" sz="1700" dirty="0" smtClean="0">
              <a:latin typeface="Arial" pitchFamily="34" charset="0"/>
              <a:cs typeface="Arial" pitchFamily="34" charset="0"/>
            </a:endParaRPr>
          </a:p>
          <a:p>
            <a:pPr lvl="0">
              <a:spcBef>
                <a:spcPts val="800"/>
              </a:spcBef>
            </a:pPr>
            <a:r>
              <a:rPr lang="fr-CA" sz="3400" dirty="0" smtClean="0">
                <a:latin typeface="Arial" pitchFamily="34" charset="0"/>
                <a:cs typeface="Arial" pitchFamily="34" charset="0"/>
              </a:rPr>
              <a:t>Des réactions motrices</a:t>
            </a:r>
          </a:p>
          <a:p>
            <a:pPr lvl="1">
              <a:spcBef>
                <a:spcPts val="800"/>
              </a:spcBef>
            </a:pPr>
            <a:r>
              <a:rPr lang="fr-CA" sz="2900" dirty="0" smtClean="0">
                <a:latin typeface="Arial" pitchFamily="34" charset="0"/>
                <a:cs typeface="Arial" pitchFamily="34" charset="0"/>
              </a:rPr>
              <a:t>Expressions </a:t>
            </a:r>
            <a:r>
              <a:rPr lang="fr-CA" sz="2900" dirty="0">
                <a:latin typeface="Arial" pitchFamily="34" charset="0"/>
                <a:cs typeface="Arial" pitchFamily="34" charset="0"/>
              </a:rPr>
              <a:t>faciales, envie de bouger ou de figer sur place</a:t>
            </a:r>
          </a:p>
          <a:p>
            <a:pPr lvl="1">
              <a:spcBef>
                <a:spcPts val="800"/>
              </a:spcBef>
            </a:pPr>
            <a:r>
              <a:rPr lang="fr-CA" sz="2900" dirty="0">
                <a:latin typeface="Arial" pitchFamily="34" charset="0"/>
                <a:cs typeface="Arial" pitchFamily="34" charset="0"/>
              </a:rPr>
              <a:t>Cris, grognements, gorge serrée, réflexes plus </a:t>
            </a:r>
            <a:r>
              <a:rPr lang="fr-CA" sz="2900" dirty="0" smtClean="0">
                <a:latin typeface="Arial" pitchFamily="34" charset="0"/>
                <a:cs typeface="Arial" pitchFamily="34" charset="0"/>
              </a:rPr>
              <a:t>rapides</a:t>
            </a:r>
            <a:r>
              <a:rPr lang="fr-CA" dirty="0">
                <a:latin typeface="Arial" pitchFamily="34" charset="0"/>
                <a:cs typeface="Arial" pitchFamily="34" charset="0"/>
              </a:rPr>
              <a:t> </a:t>
            </a:r>
            <a:endParaRPr lang="fr-CA" dirty="0" smtClean="0">
              <a:latin typeface="Arial" pitchFamily="34" charset="0"/>
              <a:cs typeface="Arial" pitchFamily="34" charset="0"/>
            </a:endParaRPr>
          </a:p>
          <a:p>
            <a:pPr lvl="1">
              <a:spcBef>
                <a:spcPts val="800"/>
              </a:spcBef>
            </a:pPr>
            <a:endParaRPr lang="fr-CA" sz="1700" dirty="0" smtClean="0">
              <a:latin typeface="Arial" pitchFamily="34" charset="0"/>
              <a:cs typeface="Arial" pitchFamily="34" charset="0"/>
            </a:endParaRPr>
          </a:p>
          <a:p>
            <a:pPr lvl="0">
              <a:spcBef>
                <a:spcPts val="800"/>
              </a:spcBef>
            </a:pPr>
            <a:r>
              <a:rPr lang="fr-CA" sz="3400" dirty="0" smtClean="0">
                <a:latin typeface="Arial" pitchFamily="34" charset="0"/>
                <a:cs typeface="Arial" pitchFamily="34" charset="0"/>
              </a:rPr>
              <a:t>Des réactions mentales</a:t>
            </a:r>
          </a:p>
          <a:p>
            <a:pPr lvl="1">
              <a:spcBef>
                <a:spcPts val="800"/>
              </a:spcBef>
            </a:pPr>
            <a:r>
              <a:rPr lang="fr-CA" sz="2900" dirty="0" smtClean="0">
                <a:latin typeface="Arial" pitchFamily="34" charset="0"/>
                <a:cs typeface="Arial" pitchFamily="34" charset="0"/>
              </a:rPr>
              <a:t>Niveau </a:t>
            </a:r>
            <a:r>
              <a:rPr lang="fr-CA" sz="2900" dirty="0">
                <a:latin typeface="Arial" pitchFamily="34" charset="0"/>
                <a:cs typeface="Arial" pitchFamily="34" charset="0"/>
              </a:rPr>
              <a:t>d’alerte augmenté, </a:t>
            </a:r>
            <a:r>
              <a:rPr lang="fr-CA" sz="2900" dirty="0" smtClean="0">
                <a:latin typeface="Arial" pitchFamily="34" charset="0"/>
                <a:cs typeface="Arial" pitchFamily="34" charset="0"/>
              </a:rPr>
              <a:t>focalisation </a:t>
            </a:r>
            <a:r>
              <a:rPr lang="fr-CA" sz="2900" dirty="0">
                <a:latin typeface="Arial" pitchFamily="34" charset="0"/>
                <a:cs typeface="Arial" pitchFamily="34" charset="0"/>
              </a:rPr>
              <a:t>de </a:t>
            </a:r>
            <a:r>
              <a:rPr lang="fr-CA" sz="2900" dirty="0" smtClean="0">
                <a:latin typeface="Arial" pitchFamily="34" charset="0"/>
                <a:cs typeface="Arial" pitchFamily="34" charset="0"/>
              </a:rPr>
              <a:t>l’attention</a:t>
            </a:r>
          </a:p>
          <a:p>
            <a:pPr lvl="1">
              <a:spcBef>
                <a:spcPts val="800"/>
              </a:spcBef>
            </a:pPr>
            <a:r>
              <a:rPr lang="fr-CA" sz="2900" dirty="0" smtClean="0">
                <a:latin typeface="Arial" pitchFamily="34" charset="0"/>
                <a:cs typeface="Arial" pitchFamily="34" charset="0"/>
              </a:rPr>
              <a:t>Pensées </a:t>
            </a:r>
            <a:r>
              <a:rPr lang="fr-CA" sz="2900" dirty="0">
                <a:latin typeface="Arial" pitchFamily="34" charset="0"/>
                <a:cs typeface="Arial" pitchFamily="34" charset="0"/>
              </a:rPr>
              <a:t>rapides </a:t>
            </a:r>
          </a:p>
          <a:p>
            <a:pPr lvl="1">
              <a:spcBef>
                <a:spcPts val="800"/>
              </a:spcBef>
            </a:pPr>
            <a:r>
              <a:rPr lang="fr-CA" sz="2900" dirty="0" smtClean="0">
                <a:latin typeface="Arial" pitchFamily="34" charset="0"/>
                <a:cs typeface="Arial" pitchFamily="34" charset="0"/>
              </a:rPr>
              <a:t>Sentiments envahissants (inquiétude, </a:t>
            </a:r>
            <a:r>
              <a:rPr lang="fr-CA" sz="2900" dirty="0">
                <a:latin typeface="Arial" pitchFamily="34" charset="0"/>
                <a:cs typeface="Arial" pitchFamily="34" charset="0"/>
              </a:rPr>
              <a:t>détresse, </a:t>
            </a:r>
            <a:r>
              <a:rPr lang="fr-CA" sz="2900" dirty="0" smtClean="0">
                <a:latin typeface="Arial" pitchFamily="34" charset="0"/>
                <a:cs typeface="Arial" pitchFamily="34" charset="0"/>
              </a:rPr>
              <a:t>irritation</a:t>
            </a:r>
            <a:r>
              <a:rPr lang="fr-CA" sz="2900" dirty="0">
                <a:latin typeface="Arial" pitchFamily="34" charset="0"/>
                <a:cs typeface="Arial" pitchFamily="34" charset="0"/>
              </a:rPr>
              <a:t>, </a:t>
            </a:r>
            <a:r>
              <a:rPr lang="fr-CA" sz="2900" dirty="0" smtClean="0">
                <a:latin typeface="Arial" pitchFamily="34" charset="0"/>
                <a:cs typeface="Arial" pitchFamily="34" charset="0"/>
              </a:rPr>
              <a:t>désirs)</a:t>
            </a:r>
            <a:endParaRPr lang="fr-CA" sz="2900" dirty="0">
              <a:latin typeface="Arial" pitchFamily="34" charset="0"/>
              <a:cs typeface="Arial" pitchFamily="34" charset="0"/>
            </a:endParaRPr>
          </a:p>
          <a:p>
            <a:pPr>
              <a:spcBef>
                <a:spcPts val="800"/>
              </a:spcBef>
            </a:pPr>
            <a:endParaRPr lang="fr-CA" dirty="0"/>
          </a:p>
        </p:txBody>
      </p:sp>
      <p:pic>
        <p:nvPicPr>
          <p:cNvPr id="4" name="Image 3" descr="panic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705600" y="0"/>
            <a:ext cx="2276475" cy="200977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04800" y="762000"/>
            <a:ext cx="5638800" cy="1143000"/>
          </a:xfrm>
        </p:spPr>
        <p:txBody>
          <a:bodyPr>
            <a:normAutofit fontScale="90000"/>
          </a:bodyPr>
          <a:lstStyle/>
          <a:p>
            <a:r>
              <a:rPr lang="fr-CA" sz="4900" dirty="0" smtClean="0"/>
              <a:t>Les troubles anxieux</a:t>
            </a:r>
            <a:r>
              <a:rPr lang="fr-CA" dirty="0" smtClean="0"/>
              <a:t/>
            </a:r>
            <a:br>
              <a:rPr lang="fr-CA" dirty="0" smtClean="0"/>
            </a:br>
            <a:r>
              <a:rPr lang="fr-CA" dirty="0" smtClean="0"/>
              <a:t>(suite)</a:t>
            </a:r>
            <a:endParaRPr lang="fr-C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2743200"/>
            <a:ext cx="8229600" cy="3124200"/>
          </a:xfrm>
        </p:spPr>
        <p:txBody>
          <a:bodyPr>
            <a:normAutofit fontScale="25000" lnSpcReduction="20000"/>
          </a:bodyPr>
          <a:lstStyle/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fr-CA" sz="9600" b="1" dirty="0" smtClean="0">
                <a:latin typeface="+mj-lt"/>
                <a:cs typeface="Arial" pitchFamily="34" charset="0"/>
              </a:rPr>
              <a:t>Crises </a:t>
            </a:r>
            <a:r>
              <a:rPr lang="fr-CA" sz="9600" b="1" dirty="0">
                <a:latin typeface="+mj-lt"/>
                <a:cs typeface="Arial" pitchFamily="34" charset="0"/>
              </a:rPr>
              <a:t>de panique</a:t>
            </a:r>
            <a:r>
              <a:rPr lang="fr-CA" sz="9600" dirty="0">
                <a:latin typeface="+mj-lt"/>
                <a:cs typeface="Arial" pitchFamily="34" charset="0"/>
              </a:rPr>
              <a:t> </a:t>
            </a:r>
            <a:endParaRPr lang="fr-CA" sz="9600" dirty="0" smtClean="0">
              <a:latin typeface="+mj-lt"/>
              <a:cs typeface="Arial" pitchFamily="34" charset="0"/>
            </a:endParaRPr>
          </a:p>
          <a:p>
            <a:pPr lvl="1">
              <a:lnSpc>
                <a:spcPct val="120000"/>
              </a:lnSpc>
              <a:spcBef>
                <a:spcPts val="0"/>
              </a:spcBef>
            </a:pPr>
            <a:r>
              <a:rPr lang="fr-CA" sz="8000" dirty="0" smtClean="0">
                <a:latin typeface="+mj-lt"/>
                <a:cs typeface="Arial" pitchFamily="34" charset="0"/>
              </a:rPr>
              <a:t>Impression </a:t>
            </a:r>
            <a:r>
              <a:rPr lang="fr-CA" sz="8000" dirty="0">
                <a:latin typeface="+mj-lt"/>
                <a:cs typeface="Arial" pitchFamily="34" charset="0"/>
              </a:rPr>
              <a:t>de catastrophe imminente </a:t>
            </a:r>
            <a:endParaRPr lang="fr-CA" sz="8000" dirty="0" smtClean="0">
              <a:latin typeface="+mj-lt"/>
              <a:cs typeface="Arial" pitchFamily="34" charset="0"/>
            </a:endParaRPr>
          </a:p>
          <a:p>
            <a:pPr lvl="1">
              <a:lnSpc>
                <a:spcPct val="120000"/>
              </a:lnSpc>
              <a:spcBef>
                <a:spcPts val="0"/>
              </a:spcBef>
            </a:pPr>
            <a:r>
              <a:rPr lang="fr-CA" sz="8000" dirty="0" smtClean="0">
                <a:latin typeface="+mj-lt"/>
                <a:cs typeface="Arial" pitchFamily="34" charset="0"/>
              </a:rPr>
              <a:t>Respiration difficile,  peu être pris pour un malaise cardiaque</a:t>
            </a:r>
          </a:p>
          <a:p>
            <a:pPr lvl="1">
              <a:lnSpc>
                <a:spcPct val="120000"/>
              </a:lnSpc>
              <a:spcBef>
                <a:spcPts val="0"/>
              </a:spcBef>
            </a:pPr>
            <a:endParaRPr lang="fr-CA" sz="4800" dirty="0" smtClean="0">
              <a:latin typeface="+mj-lt"/>
              <a:cs typeface="Arial" pitchFamily="34" charset="0"/>
            </a:endParaRP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fr-CA" sz="9600" b="1" dirty="0" smtClean="0">
                <a:latin typeface="+mj-lt"/>
                <a:cs typeface="Arial" pitchFamily="34" charset="0"/>
              </a:rPr>
              <a:t>Stress post-traumatique</a:t>
            </a:r>
          </a:p>
          <a:p>
            <a:pPr lvl="1">
              <a:lnSpc>
                <a:spcPct val="120000"/>
              </a:lnSpc>
              <a:spcBef>
                <a:spcPts val="0"/>
              </a:spcBef>
            </a:pPr>
            <a:r>
              <a:rPr lang="fr-CA" sz="8000" dirty="0" smtClean="0">
                <a:latin typeface="+mj-lt"/>
                <a:cs typeface="Arial" pitchFamily="34" charset="0"/>
              </a:rPr>
              <a:t>Difficulté à s’adapter à un stress majeur</a:t>
            </a:r>
          </a:p>
          <a:p>
            <a:pPr lvl="1">
              <a:lnSpc>
                <a:spcPct val="120000"/>
              </a:lnSpc>
              <a:spcBef>
                <a:spcPts val="0"/>
              </a:spcBef>
            </a:pPr>
            <a:r>
              <a:rPr lang="fr-CA" sz="8000" dirty="0" smtClean="0">
                <a:latin typeface="+mj-lt"/>
                <a:cs typeface="Arial" pitchFamily="34" charset="0"/>
              </a:rPr>
              <a:t> Accidents, viols, guerres, catastrophes</a:t>
            </a:r>
          </a:p>
          <a:p>
            <a:pPr lvl="1">
              <a:lnSpc>
                <a:spcPct val="120000"/>
              </a:lnSpc>
              <a:spcBef>
                <a:spcPts val="0"/>
              </a:spcBef>
            </a:pPr>
            <a:r>
              <a:rPr lang="fr-CA" sz="8000" dirty="0" smtClean="0">
                <a:latin typeface="+mj-lt"/>
                <a:cs typeface="Arial" pitchFamily="34" charset="0"/>
              </a:rPr>
              <a:t>Idées obsessionnelles, peurs exagérées, cauchemars </a:t>
            </a:r>
          </a:p>
          <a:p>
            <a:pPr lvl="1">
              <a:lnSpc>
                <a:spcPct val="120000"/>
              </a:lnSpc>
              <a:spcBef>
                <a:spcPts val="0"/>
              </a:spcBef>
            </a:pPr>
            <a:r>
              <a:rPr lang="fr-CA" sz="8000" dirty="0" smtClean="0">
                <a:latin typeface="+mj-lt"/>
                <a:cs typeface="Arial" pitchFamily="34" charset="0"/>
              </a:rPr>
              <a:t>Irritabilité</a:t>
            </a:r>
            <a:endParaRPr lang="fr-CA" sz="8000" dirty="0">
              <a:latin typeface="+mj-lt"/>
              <a:cs typeface="Arial" pitchFamily="34" charset="0"/>
            </a:endParaRPr>
          </a:p>
          <a:p>
            <a:pPr>
              <a:buNone/>
            </a:pPr>
            <a:endParaRPr lang="fr-CA" dirty="0">
              <a:latin typeface="+mj-lt"/>
            </a:endParaRPr>
          </a:p>
          <a:p>
            <a:endParaRPr lang="fr-CA" dirty="0">
              <a:latin typeface="+mj-lt"/>
            </a:endParaRPr>
          </a:p>
        </p:txBody>
      </p:sp>
      <p:pic>
        <p:nvPicPr>
          <p:cNvPr id="4" name="Image 3" descr="anxiety20.jpg"/>
          <p:cNvPicPr>
            <a:picLocks noChangeAspect="1"/>
          </p:cNvPicPr>
          <p:nvPr/>
        </p:nvPicPr>
        <p:blipFill>
          <a:blip r:embed="rId2" cstate="print"/>
          <a:srcRect l="20357" r="4286" b="5538"/>
          <a:stretch>
            <a:fillRect/>
          </a:stretch>
        </p:blipFill>
        <p:spPr>
          <a:xfrm>
            <a:off x="6670388" y="228601"/>
            <a:ext cx="2278087" cy="2209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990600"/>
            <a:ext cx="6019800" cy="1143000"/>
          </a:xfrm>
        </p:spPr>
        <p:txBody>
          <a:bodyPr/>
          <a:lstStyle/>
          <a:p>
            <a:r>
              <a:rPr lang="fr-CA" dirty="0" smtClean="0"/>
              <a:t>La détresse</a:t>
            </a:r>
            <a:endParaRPr lang="fr-C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2590800"/>
            <a:ext cx="8229600" cy="3535363"/>
          </a:xfrm>
        </p:spPr>
        <p:txBody>
          <a:bodyPr>
            <a:normAutofit/>
          </a:bodyPr>
          <a:lstStyle/>
          <a:p>
            <a:r>
              <a:rPr lang="fr-CA" sz="2400" dirty="0" smtClean="0"/>
              <a:t>Une douleur ou souffrance psychologique</a:t>
            </a:r>
          </a:p>
          <a:p>
            <a:endParaRPr lang="en-CA" sz="800" dirty="0"/>
          </a:p>
          <a:p>
            <a:r>
              <a:rPr lang="en-CA" sz="2400" dirty="0" err="1" smtClean="0"/>
              <a:t>Causée</a:t>
            </a:r>
            <a:r>
              <a:rPr lang="en-CA" sz="2400" dirty="0" smtClean="0"/>
              <a:t> par les </a:t>
            </a:r>
            <a:r>
              <a:rPr lang="en-CA" sz="2400" dirty="0" err="1" smtClean="0"/>
              <a:t>émotions</a:t>
            </a:r>
            <a:r>
              <a:rPr lang="en-CA" sz="2400" dirty="0" smtClean="0"/>
              <a:t> </a:t>
            </a:r>
            <a:r>
              <a:rPr lang="en-CA" sz="2400" dirty="0" err="1" smtClean="0"/>
              <a:t>négatives</a:t>
            </a:r>
            <a:r>
              <a:rPr lang="en-CA" sz="2400" dirty="0" smtClean="0"/>
              <a:t> </a:t>
            </a:r>
            <a:r>
              <a:rPr lang="en-CA" sz="2400" dirty="0" err="1" smtClean="0"/>
              <a:t>comme</a:t>
            </a:r>
            <a:r>
              <a:rPr lang="en-CA" sz="2400" dirty="0" smtClean="0"/>
              <a:t> la </a:t>
            </a:r>
            <a:r>
              <a:rPr lang="en-CA" sz="2400" dirty="0" err="1" smtClean="0"/>
              <a:t>tristesse</a:t>
            </a:r>
            <a:r>
              <a:rPr lang="en-CA" sz="2400" dirty="0" smtClean="0"/>
              <a:t> </a:t>
            </a:r>
            <a:r>
              <a:rPr lang="en-CA" sz="2400" dirty="0" err="1" smtClean="0"/>
              <a:t>ou</a:t>
            </a:r>
            <a:r>
              <a:rPr lang="en-CA" sz="2400" dirty="0" smtClean="0"/>
              <a:t> la </a:t>
            </a:r>
            <a:r>
              <a:rPr lang="en-CA" sz="2400" dirty="0" err="1" smtClean="0"/>
              <a:t>peur</a:t>
            </a:r>
            <a:endParaRPr lang="fr-CA" sz="2400" dirty="0" smtClean="0"/>
          </a:p>
          <a:p>
            <a:endParaRPr lang="fr-CA" sz="800" dirty="0" smtClean="0"/>
          </a:p>
          <a:p>
            <a:r>
              <a:rPr lang="fr-CA" sz="2400" dirty="0" smtClean="0"/>
              <a:t>Aussi grave que la douleur physique</a:t>
            </a:r>
          </a:p>
          <a:p>
            <a:pPr lvl="1"/>
            <a:r>
              <a:rPr lang="fr-CA" sz="2000" dirty="0" smtClean="0"/>
              <a:t>Perturbe la pensée</a:t>
            </a:r>
          </a:p>
          <a:p>
            <a:pPr lvl="1"/>
            <a:r>
              <a:rPr lang="fr-CA" sz="2000" dirty="0" smtClean="0"/>
              <a:t>Empêche de se concentrer</a:t>
            </a:r>
          </a:p>
          <a:p>
            <a:pPr lvl="1"/>
            <a:r>
              <a:rPr lang="fr-CA" sz="2000" dirty="0" smtClean="0"/>
              <a:t>Favorise les émotions négatives (mauvaise humeur, anxiété)</a:t>
            </a:r>
          </a:p>
          <a:p>
            <a:pPr lvl="1"/>
            <a:endParaRPr lang="fr-CA" sz="2000" dirty="0"/>
          </a:p>
        </p:txBody>
      </p:sp>
      <p:pic>
        <p:nvPicPr>
          <p:cNvPr id="4" name="Image 3" descr="distress.jpg"/>
          <p:cNvPicPr>
            <a:picLocks noChangeAspect="1"/>
          </p:cNvPicPr>
          <p:nvPr/>
        </p:nvPicPr>
        <p:blipFill>
          <a:blip r:embed="rId2" cstate="print"/>
          <a:srcRect l="3429" r="29143"/>
          <a:stretch>
            <a:fillRect/>
          </a:stretch>
        </p:blipFill>
        <p:spPr>
          <a:xfrm>
            <a:off x="6428227" y="228600"/>
            <a:ext cx="2427670" cy="20574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1066800"/>
            <a:ext cx="6324600" cy="762000"/>
          </a:xfrm>
        </p:spPr>
        <p:txBody>
          <a:bodyPr>
            <a:normAutofit fontScale="90000"/>
          </a:bodyPr>
          <a:lstStyle/>
          <a:p>
            <a:r>
              <a:rPr lang="en-CA" dirty="0" err="1" smtClean="0"/>
              <a:t>L’impression</a:t>
            </a:r>
            <a:r>
              <a:rPr lang="en-CA" dirty="0" smtClean="0"/>
              <a:t> d’être marginal</a:t>
            </a:r>
            <a:endParaRPr lang="fr-C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2514600"/>
            <a:ext cx="8229600" cy="3763963"/>
          </a:xfrm>
        </p:spPr>
        <p:txBody>
          <a:bodyPr>
            <a:normAutofit/>
          </a:bodyPr>
          <a:lstStyle/>
          <a:p>
            <a:r>
              <a:rPr lang="fr-CA" sz="2400" dirty="0" smtClean="0"/>
              <a:t>Quand on vit des émotions, on a souvent tendance à croire </a:t>
            </a:r>
          </a:p>
          <a:p>
            <a:pPr lvl="1"/>
            <a:r>
              <a:rPr lang="fr-CA" sz="2000" dirty="0" smtClean="0"/>
              <a:t>Que notre situation est unique, que personne d’autre ne le vit</a:t>
            </a:r>
          </a:p>
          <a:p>
            <a:pPr lvl="1"/>
            <a:r>
              <a:rPr lang="fr-CA" sz="2000" dirty="0" smtClean="0"/>
              <a:t>Qu’on est marginal, un peu fou</a:t>
            </a:r>
          </a:p>
          <a:p>
            <a:endParaRPr lang="fr-CA" sz="1200" dirty="0" smtClean="0"/>
          </a:p>
          <a:p>
            <a:r>
              <a:rPr lang="fr-CA" sz="2400" dirty="0" smtClean="0"/>
              <a:t>Il y a plus de personnes dans notre situation qu’on pense</a:t>
            </a:r>
          </a:p>
          <a:p>
            <a:endParaRPr lang="fr-CA" sz="1200" dirty="0" smtClean="0"/>
          </a:p>
          <a:p>
            <a:r>
              <a:rPr lang="fr-CA" sz="2400" dirty="0" smtClean="0"/>
              <a:t>C’est normal de se sentir anormal</a:t>
            </a:r>
          </a:p>
          <a:p>
            <a:pPr lvl="1"/>
            <a:r>
              <a:rPr lang="fr-CA" sz="2000" dirty="0" smtClean="0"/>
              <a:t>Tout le monde se sent à part de temps en temps</a:t>
            </a:r>
            <a:endParaRPr lang="fr-CA" sz="2000" dirty="0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033" t="24669" r="2674" b="8664"/>
          <a:stretch/>
        </p:blipFill>
        <p:spPr>
          <a:xfrm>
            <a:off x="7040153" y="228600"/>
            <a:ext cx="1903691" cy="1965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895572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04800" y="914400"/>
            <a:ext cx="5715000" cy="1143000"/>
          </a:xfrm>
        </p:spPr>
        <p:txBody>
          <a:bodyPr>
            <a:normAutofit/>
          </a:bodyPr>
          <a:lstStyle/>
          <a:p>
            <a:r>
              <a:rPr lang="fr-CA" dirty="0" err="1" smtClean="0"/>
              <a:t>Echanger</a:t>
            </a:r>
            <a:r>
              <a:rPr lang="fr-CA" dirty="0" smtClean="0"/>
              <a:t> &amp; Se confier</a:t>
            </a:r>
            <a:endParaRPr lang="fr-C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2438400"/>
            <a:ext cx="8229600" cy="3687763"/>
          </a:xfrm>
        </p:spPr>
        <p:txBody>
          <a:bodyPr>
            <a:normAutofit/>
          </a:bodyPr>
          <a:lstStyle/>
          <a:p>
            <a:r>
              <a:rPr lang="fr-CA" sz="2400" dirty="0" smtClean="0"/>
              <a:t>Analyser les situations seul dans notre tête </a:t>
            </a:r>
          </a:p>
          <a:p>
            <a:pPr lvl="1"/>
            <a:r>
              <a:rPr lang="fr-CA" sz="2000" dirty="0" smtClean="0"/>
              <a:t>Peut renforcer les émotions négatives</a:t>
            </a:r>
          </a:p>
          <a:p>
            <a:pPr lvl="1"/>
            <a:r>
              <a:rPr lang="fr-CA" sz="2000" dirty="0" smtClean="0"/>
              <a:t>N’aide pas à mettre ce qu’on vit en perspective</a:t>
            </a:r>
          </a:p>
          <a:p>
            <a:pPr>
              <a:buNone/>
            </a:pPr>
            <a:endParaRPr lang="fr-CA" sz="1200" dirty="0" smtClean="0"/>
          </a:p>
          <a:p>
            <a:r>
              <a:rPr lang="fr-CA" sz="2400" dirty="0" smtClean="0"/>
              <a:t>On devrait toujours avoir au moins 1 proche avec  lequel</a:t>
            </a:r>
          </a:p>
          <a:p>
            <a:pPr lvl="1"/>
            <a:r>
              <a:rPr lang="fr-CA" sz="2000" dirty="0" smtClean="0"/>
              <a:t>On peut échanger sur ce qui nous touche </a:t>
            </a:r>
          </a:p>
          <a:p>
            <a:pPr lvl="1"/>
            <a:r>
              <a:rPr lang="fr-CA" sz="2000" dirty="0" smtClean="0"/>
              <a:t>On peut analyser régulièrement ce qui nous arrive</a:t>
            </a:r>
            <a:endParaRPr lang="fr-CA" sz="2000" dirty="0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147" t="1372" r="11144" b="15984"/>
          <a:stretch/>
        </p:blipFill>
        <p:spPr>
          <a:xfrm>
            <a:off x="6588000" y="228600"/>
            <a:ext cx="2340000" cy="1981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1939851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 smtClean="0"/>
              <a:t>Question d’échanges</a:t>
            </a:r>
            <a:endParaRPr lang="fr-C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fr-CA" sz="2400" dirty="0" smtClean="0"/>
              <a:t>Depuis une semaine, combien de fois avez-vous eu des échanges sur les évènements ou situations qui vous concernent?</a:t>
            </a:r>
          </a:p>
          <a:p>
            <a:pPr>
              <a:buNone/>
            </a:pPr>
            <a:r>
              <a:rPr lang="fr-CA" sz="2000" dirty="0" smtClean="0"/>
              <a:t>(1 – Moins de 2 fois ; 2 – De 2 à 4 fois;  3 - Plus de 4 fois)	________</a:t>
            </a:r>
          </a:p>
          <a:p>
            <a:pPr>
              <a:buNone/>
            </a:pPr>
            <a:endParaRPr lang="fr-CA" sz="2000" dirty="0" smtClean="0"/>
          </a:p>
          <a:p>
            <a:pPr>
              <a:buNone/>
            </a:pPr>
            <a:endParaRPr lang="fr-CA" sz="2000" dirty="0"/>
          </a:p>
        </p:txBody>
      </p:sp>
    </p:spTree>
    <p:extLst>
      <p:ext uri="{BB962C8B-B14F-4D97-AF65-F5344CB8AC3E}">
        <p14:creationId xmlns:p14="http://schemas.microsoft.com/office/powerpoint/2010/main" val="44100596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smtClean="0"/>
              <a:t>Ressources</a:t>
            </a:r>
            <a:endParaRPr lang="fr-CA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0"/>
              </a:spcBef>
            </a:pPr>
            <a:r>
              <a:rPr lang="fr-CA" sz="2400" dirty="0" smtClean="0">
                <a:latin typeface="Arial" pitchFamily="34" charset="0"/>
                <a:cs typeface="Arial" pitchFamily="34" charset="0"/>
              </a:rPr>
              <a:t>Parents, professeurs, psychologue, CLSC</a:t>
            </a:r>
          </a:p>
          <a:p>
            <a:pPr>
              <a:spcBef>
                <a:spcPts val="0"/>
              </a:spcBef>
            </a:pPr>
            <a:endParaRPr lang="fr-CA" sz="2400" dirty="0" smtClean="0">
              <a:latin typeface="Arial" pitchFamily="34" charset="0"/>
              <a:cs typeface="Arial" pitchFamily="34" charset="0"/>
            </a:endParaRPr>
          </a:p>
          <a:p>
            <a:pPr>
              <a:spcBef>
                <a:spcPts val="0"/>
              </a:spcBef>
            </a:pPr>
            <a:r>
              <a:rPr lang="fr-CA" sz="2400" dirty="0" smtClean="0">
                <a:hlinkClick r:id="rId2"/>
              </a:rPr>
              <a:t>http://teljeunes.com/accueil</a:t>
            </a:r>
            <a:endParaRPr lang="fr-CA" sz="2400" dirty="0" smtClean="0">
              <a:latin typeface="Arial" pitchFamily="34" charset="0"/>
              <a:cs typeface="Arial" pitchFamily="34" charset="0"/>
            </a:endParaRPr>
          </a:p>
          <a:p>
            <a:pPr>
              <a:spcBef>
                <a:spcPts val="0"/>
              </a:spcBef>
            </a:pPr>
            <a:endParaRPr lang="fr-CA" sz="2400" dirty="0" smtClean="0">
              <a:latin typeface="Arial" pitchFamily="34" charset="0"/>
              <a:cs typeface="Arial" pitchFamily="34" charset="0"/>
            </a:endParaRPr>
          </a:p>
          <a:p>
            <a:pPr>
              <a:spcBef>
                <a:spcPts val="0"/>
              </a:spcBef>
            </a:pPr>
            <a:r>
              <a:rPr lang="fr-CA" sz="2400" dirty="0" smtClean="0">
                <a:hlinkClick r:id="rId3"/>
              </a:rPr>
              <a:t>http://www.fondationdesmaladiesmentales.org/</a:t>
            </a:r>
            <a:endParaRPr lang="fr-CA" sz="2400" dirty="0" smtClean="0">
              <a:latin typeface="Arial" pitchFamily="34" charset="0"/>
              <a:cs typeface="Arial" pitchFamily="34" charset="0"/>
            </a:endParaRPr>
          </a:p>
          <a:p>
            <a:pPr>
              <a:spcBef>
                <a:spcPts val="0"/>
              </a:spcBef>
            </a:pPr>
            <a:endParaRPr lang="fr-CA" sz="24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fr-CA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 smtClean="0"/>
              <a:t>Questions finales</a:t>
            </a:r>
            <a:endParaRPr lang="fr-C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457200" indent="-457200">
              <a:buFont typeface="+mj-lt"/>
              <a:buAutoNum type="arabicParenR"/>
            </a:pPr>
            <a:r>
              <a:rPr lang="fr-CA" sz="2400" dirty="0" smtClean="0"/>
              <a:t>Pouvez-vous nommer certains effets néfastes que peuvent provoquer les émotions?                                   ______________  _________________  _________________</a:t>
            </a:r>
          </a:p>
          <a:p>
            <a:pPr marL="457200" indent="-457200">
              <a:buFont typeface="+mj-lt"/>
              <a:buAutoNum type="arabicParenR"/>
            </a:pPr>
            <a:endParaRPr lang="fr-CA" sz="1200" dirty="0" smtClean="0"/>
          </a:p>
          <a:p>
            <a:pPr marL="457200" indent="-457200">
              <a:buFont typeface="+mj-lt"/>
              <a:buAutoNum type="arabicParenR"/>
            </a:pPr>
            <a:r>
              <a:rPr lang="fr-CA" sz="2400" dirty="0" smtClean="0"/>
              <a:t>Connaissez-vous certains signes d’une crise de panique?  _____________________    __________________________</a:t>
            </a:r>
          </a:p>
          <a:p>
            <a:pPr>
              <a:buFont typeface="+mj-lt"/>
              <a:buAutoNum type="arabicParenR"/>
            </a:pPr>
            <a:endParaRPr lang="fr-CA" sz="1200" dirty="0" smtClean="0"/>
          </a:p>
          <a:p>
            <a:pPr marL="457200" indent="-457200">
              <a:buFont typeface="+mj-lt"/>
              <a:buAutoNum type="arabicParenR"/>
            </a:pPr>
            <a:r>
              <a:rPr lang="fr-CA" sz="2400" dirty="0" smtClean="0"/>
              <a:t>Pouvez-vous nommer plusieurs sources de plaisir distinctes?  ______________  ________________  __________________</a:t>
            </a:r>
            <a:endParaRPr lang="fr-CA" sz="2400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52400" y="685800"/>
            <a:ext cx="5562600" cy="1143000"/>
          </a:xfrm>
        </p:spPr>
        <p:txBody>
          <a:bodyPr>
            <a:normAutofit fontScale="90000"/>
          </a:bodyPr>
          <a:lstStyle/>
          <a:p>
            <a:r>
              <a:rPr lang="fr-CA" dirty="0" smtClean="0"/>
              <a:t>Des instincts et des dosages variés</a:t>
            </a:r>
            <a:endParaRPr lang="fr-C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33400" y="2133600"/>
            <a:ext cx="8229600" cy="4572000"/>
          </a:xfrm>
        </p:spPr>
        <p:txBody>
          <a:bodyPr>
            <a:normAutofit lnSpcReduction="10000"/>
          </a:bodyPr>
          <a:lstStyle/>
          <a:p>
            <a:r>
              <a:rPr lang="fr-CA" sz="2400" dirty="0" smtClean="0"/>
              <a:t>Joie</a:t>
            </a:r>
          </a:p>
          <a:p>
            <a:pPr lvl="1"/>
            <a:r>
              <a:rPr lang="fr-CA" sz="2000" dirty="0" smtClean="0"/>
              <a:t>Plaisir, excitation, euphorie, jubilation, extase</a:t>
            </a:r>
          </a:p>
          <a:p>
            <a:endParaRPr lang="fr-CA" sz="1100" dirty="0" smtClean="0"/>
          </a:p>
          <a:p>
            <a:r>
              <a:rPr lang="fr-CA" sz="2400" dirty="0" smtClean="0"/>
              <a:t>Peur</a:t>
            </a:r>
          </a:p>
          <a:p>
            <a:pPr lvl="1"/>
            <a:r>
              <a:rPr lang="fr-CA" sz="2000" dirty="0" smtClean="0"/>
              <a:t>Appréhension, inquiétude, anxiété, phobie, panique, effroi, terreur</a:t>
            </a:r>
          </a:p>
          <a:p>
            <a:endParaRPr lang="fr-CA" sz="1100" dirty="0" smtClean="0"/>
          </a:p>
          <a:p>
            <a:r>
              <a:rPr lang="fr-CA" sz="2400" dirty="0" smtClean="0"/>
              <a:t>Tristesse</a:t>
            </a:r>
          </a:p>
          <a:p>
            <a:pPr lvl="1"/>
            <a:r>
              <a:rPr lang="fr-CA" sz="2000" dirty="0" smtClean="0"/>
              <a:t>Amertume, peine, douleur, détresse, désespoir</a:t>
            </a:r>
          </a:p>
          <a:p>
            <a:endParaRPr lang="fr-CA" sz="1100" dirty="0" smtClean="0"/>
          </a:p>
          <a:p>
            <a:r>
              <a:rPr lang="fr-CA" sz="2400" dirty="0" smtClean="0"/>
              <a:t>Colère</a:t>
            </a:r>
          </a:p>
          <a:p>
            <a:pPr lvl="1"/>
            <a:r>
              <a:rPr lang="fr-CA" sz="2000" dirty="0" smtClean="0"/>
              <a:t>Irritation, exaspération, aigreur, hostilité, fureur, rage</a:t>
            </a:r>
          </a:p>
          <a:p>
            <a:pPr lvl="1"/>
            <a:endParaRPr lang="fr-CA" sz="1100" dirty="0" smtClean="0"/>
          </a:p>
          <a:p>
            <a:r>
              <a:rPr lang="fr-CA" sz="2400" dirty="0" smtClean="0"/>
              <a:t>Autres</a:t>
            </a:r>
          </a:p>
          <a:p>
            <a:pPr lvl="1"/>
            <a:r>
              <a:rPr lang="fr-CA" sz="2000" dirty="0" smtClean="0"/>
              <a:t>Tendresse, Pitié, Regret, Honte, Mépris, Dégout …</a:t>
            </a:r>
          </a:p>
        </p:txBody>
      </p:sp>
      <p:pic>
        <p:nvPicPr>
          <p:cNvPr id="10" name="Image 9" descr="html_emotions.jpg"/>
          <p:cNvPicPr>
            <a:picLocks noChangeAspect="1"/>
          </p:cNvPicPr>
          <p:nvPr/>
        </p:nvPicPr>
        <p:blipFill>
          <a:blip r:embed="rId2" cstate="print"/>
          <a:srcRect l="1522" t="17713" r="77632" b="51056"/>
          <a:stretch>
            <a:fillRect/>
          </a:stretch>
        </p:blipFill>
        <p:spPr>
          <a:xfrm>
            <a:off x="6970692" y="71529"/>
            <a:ext cx="942138" cy="2062071"/>
          </a:xfrm>
          <a:prstGeom prst="rect">
            <a:avLst/>
          </a:prstGeom>
        </p:spPr>
      </p:pic>
      <p:pic>
        <p:nvPicPr>
          <p:cNvPr id="11" name="Image 10" descr="faché.jpg"/>
          <p:cNvPicPr>
            <a:picLocks noChangeAspect="1"/>
          </p:cNvPicPr>
          <p:nvPr/>
        </p:nvPicPr>
        <p:blipFill>
          <a:blip r:embed="rId3" cstate="print"/>
          <a:srcRect l="7805" r="7805"/>
          <a:stretch>
            <a:fillRect/>
          </a:stretch>
        </p:blipFill>
        <p:spPr>
          <a:xfrm>
            <a:off x="8001000" y="0"/>
            <a:ext cx="988695" cy="1143000"/>
          </a:xfrm>
          <a:prstGeom prst="rect">
            <a:avLst/>
          </a:prstGeom>
        </p:spPr>
      </p:pic>
      <p:pic>
        <p:nvPicPr>
          <p:cNvPr id="12" name="Image 11" descr="appeuré.jpg"/>
          <p:cNvPicPr>
            <a:picLocks noChangeAspect="1"/>
          </p:cNvPicPr>
          <p:nvPr/>
        </p:nvPicPr>
        <p:blipFill>
          <a:blip r:embed="rId4" cstate="print"/>
          <a:srcRect l="8276" r="8276"/>
          <a:stretch>
            <a:fillRect/>
          </a:stretch>
        </p:blipFill>
        <p:spPr>
          <a:xfrm>
            <a:off x="8077200" y="1143000"/>
            <a:ext cx="922020" cy="108585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762000"/>
            <a:ext cx="5562600" cy="1143000"/>
          </a:xfrm>
        </p:spPr>
        <p:txBody>
          <a:bodyPr>
            <a:normAutofit fontScale="90000"/>
          </a:bodyPr>
          <a:lstStyle/>
          <a:p>
            <a:r>
              <a:rPr lang="fr-CA" dirty="0" smtClean="0"/>
              <a:t>Les émotions ont leurs déclencheurs</a:t>
            </a:r>
            <a:endParaRPr lang="fr-C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2514600"/>
            <a:ext cx="8229600" cy="3611563"/>
          </a:xfrm>
        </p:spPr>
        <p:txBody>
          <a:bodyPr/>
          <a:lstStyle/>
          <a:p>
            <a:r>
              <a:rPr lang="fr-CA" sz="2400" dirty="0" smtClean="0"/>
              <a:t>Menaces  -  </a:t>
            </a:r>
            <a:r>
              <a:rPr lang="fr-CA" sz="2400" dirty="0" smtClean="0">
                <a:solidFill>
                  <a:srgbClr val="FF0000"/>
                </a:solidFill>
              </a:rPr>
              <a:t>Peur</a:t>
            </a:r>
          </a:p>
          <a:p>
            <a:r>
              <a:rPr lang="fr-CA" sz="2400" dirty="0" smtClean="0"/>
              <a:t>Frustrations ou Atteintes à la fierté – </a:t>
            </a:r>
            <a:r>
              <a:rPr lang="fr-CA" sz="2400" dirty="0" smtClean="0">
                <a:solidFill>
                  <a:srgbClr val="FF0000"/>
                </a:solidFill>
              </a:rPr>
              <a:t>Irritation, colère</a:t>
            </a:r>
            <a:endParaRPr lang="fr-CA" sz="2400" dirty="0" smtClean="0">
              <a:solidFill>
                <a:srgbClr val="FF0000"/>
              </a:solidFill>
            </a:endParaRPr>
          </a:p>
          <a:p>
            <a:r>
              <a:rPr lang="fr-CA" sz="2400" dirty="0" smtClean="0"/>
              <a:t>Pertes (proches ou objets de valeur) </a:t>
            </a:r>
            <a:r>
              <a:rPr lang="fr-CA" sz="2400" dirty="0" smtClean="0"/>
              <a:t>– </a:t>
            </a:r>
            <a:r>
              <a:rPr lang="fr-CA" sz="2400" dirty="0" smtClean="0">
                <a:solidFill>
                  <a:srgbClr val="FF0000"/>
                </a:solidFill>
              </a:rPr>
              <a:t>Tristesse</a:t>
            </a:r>
          </a:p>
          <a:p>
            <a:endParaRPr lang="fr-CA" sz="2400" dirty="0"/>
          </a:p>
          <a:p>
            <a:r>
              <a:rPr lang="fr-CA" sz="2400" dirty="0" err="1" smtClean="0"/>
              <a:t>Arret</a:t>
            </a:r>
            <a:r>
              <a:rPr lang="fr-CA" sz="2400" dirty="0" smtClean="0"/>
              <a:t> d’un </a:t>
            </a:r>
            <a:r>
              <a:rPr lang="fr-CA" sz="2400" dirty="0" err="1" smtClean="0"/>
              <a:t>stresseur</a:t>
            </a:r>
            <a:r>
              <a:rPr lang="fr-CA" sz="2400" dirty="0" smtClean="0"/>
              <a:t>  -  </a:t>
            </a:r>
            <a:r>
              <a:rPr lang="fr-CA" sz="2400" dirty="0" smtClean="0">
                <a:solidFill>
                  <a:srgbClr val="FF0000"/>
                </a:solidFill>
              </a:rPr>
              <a:t>Soulagement</a:t>
            </a:r>
          </a:p>
          <a:p>
            <a:r>
              <a:rPr lang="fr-CA" sz="2400" dirty="0" smtClean="0"/>
              <a:t>Souffrance – </a:t>
            </a:r>
            <a:r>
              <a:rPr lang="fr-CA" sz="2400" dirty="0" smtClean="0">
                <a:solidFill>
                  <a:srgbClr val="FF0000"/>
                </a:solidFill>
              </a:rPr>
              <a:t>Compassion</a:t>
            </a:r>
          </a:p>
          <a:p>
            <a:r>
              <a:rPr lang="fr-CA" sz="2400" dirty="0" smtClean="0"/>
              <a:t>Geste généreux d’un autre – </a:t>
            </a:r>
            <a:r>
              <a:rPr lang="fr-CA" sz="2400" dirty="0" smtClean="0">
                <a:solidFill>
                  <a:srgbClr val="FF0000"/>
                </a:solidFill>
              </a:rPr>
              <a:t>Gratitude</a:t>
            </a:r>
          </a:p>
          <a:p>
            <a:r>
              <a:rPr lang="fr-CA" sz="2400" dirty="0" smtClean="0"/>
              <a:t>Atteinte d’un but  - </a:t>
            </a:r>
            <a:r>
              <a:rPr lang="fr-CA" sz="2400" dirty="0" smtClean="0">
                <a:solidFill>
                  <a:srgbClr val="FF0000"/>
                </a:solidFill>
              </a:rPr>
              <a:t>Fierté</a:t>
            </a:r>
          </a:p>
          <a:p>
            <a:endParaRPr lang="fr-CA" dirty="0"/>
          </a:p>
        </p:txBody>
      </p:sp>
      <p:pic>
        <p:nvPicPr>
          <p:cNvPr id="4" name="Image 3" descr="emotional-triggers.jpg"/>
          <p:cNvPicPr>
            <a:picLocks noChangeAspect="1"/>
          </p:cNvPicPr>
          <p:nvPr/>
        </p:nvPicPr>
        <p:blipFill>
          <a:blip r:embed="rId2" cstate="print"/>
          <a:srcRect t="5618" b="11236"/>
          <a:stretch>
            <a:fillRect/>
          </a:stretch>
        </p:blipFill>
        <p:spPr>
          <a:xfrm>
            <a:off x="7086600" y="278130"/>
            <a:ext cx="1676400" cy="1860804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04800" y="685800"/>
            <a:ext cx="6248400" cy="1143000"/>
          </a:xfrm>
        </p:spPr>
        <p:txBody>
          <a:bodyPr>
            <a:normAutofit/>
          </a:bodyPr>
          <a:lstStyle/>
          <a:p>
            <a:r>
              <a:rPr lang="fr-CA" sz="4000" dirty="0" smtClean="0"/>
              <a:t>Les émotions servent à réagir</a:t>
            </a:r>
            <a:endParaRPr lang="fr-CA" sz="40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2438400"/>
            <a:ext cx="8077200" cy="3687763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</a:pPr>
            <a:endParaRPr lang="fr-CA" sz="800" dirty="0" smtClean="0">
              <a:latin typeface="Arial" pitchFamily="34" charset="0"/>
              <a:cs typeface="Arial" pitchFamily="34" charset="0"/>
            </a:endParaRPr>
          </a:p>
          <a:p>
            <a:pPr>
              <a:spcBef>
                <a:spcPts val="0"/>
              </a:spcBef>
            </a:pPr>
            <a:r>
              <a:rPr lang="fr-CA" sz="2400" dirty="0" smtClean="0">
                <a:latin typeface="Arial" pitchFamily="34" charset="0"/>
                <a:cs typeface="Arial" pitchFamily="34" charset="0"/>
              </a:rPr>
              <a:t>Fuir ou éviter des dangers</a:t>
            </a:r>
          </a:p>
          <a:p>
            <a:pPr>
              <a:spcBef>
                <a:spcPts val="0"/>
              </a:spcBef>
            </a:pPr>
            <a:endParaRPr lang="fr-CA" sz="1200" dirty="0" smtClean="0">
              <a:latin typeface="Arial" pitchFamily="34" charset="0"/>
              <a:cs typeface="Arial" pitchFamily="34" charset="0"/>
            </a:endParaRPr>
          </a:p>
          <a:p>
            <a:pPr>
              <a:spcBef>
                <a:spcPts val="0"/>
              </a:spcBef>
            </a:pPr>
            <a:r>
              <a:rPr lang="fr-CA" sz="2400" dirty="0" smtClean="0">
                <a:latin typeface="Arial" pitchFamily="34" charset="0"/>
                <a:cs typeface="Arial" pitchFamily="34" charset="0"/>
              </a:rPr>
              <a:t>Se défendre contre des menaces</a:t>
            </a:r>
          </a:p>
          <a:p>
            <a:pPr>
              <a:spcBef>
                <a:spcPts val="0"/>
              </a:spcBef>
            </a:pPr>
            <a:endParaRPr lang="fr-CA" sz="1200" dirty="0" smtClean="0">
              <a:latin typeface="Arial" pitchFamily="34" charset="0"/>
              <a:cs typeface="Arial" pitchFamily="34" charset="0"/>
            </a:endParaRPr>
          </a:p>
          <a:p>
            <a:pPr>
              <a:spcBef>
                <a:spcPts val="0"/>
              </a:spcBef>
            </a:pPr>
            <a:r>
              <a:rPr lang="fr-CA" sz="2400" dirty="0" smtClean="0">
                <a:latin typeface="Arial" pitchFamily="34" charset="0"/>
                <a:cs typeface="Arial" pitchFamily="34" charset="0"/>
              </a:rPr>
              <a:t>Agir pour résoudre la situation</a:t>
            </a:r>
          </a:p>
          <a:p>
            <a:pPr lvl="1">
              <a:spcBef>
                <a:spcPts val="0"/>
              </a:spcBef>
            </a:pPr>
            <a:r>
              <a:rPr lang="fr-CA" sz="2000" dirty="0" smtClean="0">
                <a:latin typeface="Arial" pitchFamily="34" charset="0"/>
                <a:cs typeface="Arial" pitchFamily="34" charset="0"/>
              </a:rPr>
              <a:t>Ex: Étudier d’avance pour réduire le stress d’un examen</a:t>
            </a:r>
            <a:endParaRPr lang="fr-CA" sz="1200" dirty="0" smtClean="0">
              <a:latin typeface="Arial" pitchFamily="34" charset="0"/>
              <a:cs typeface="Arial" pitchFamily="34" charset="0"/>
            </a:endParaRPr>
          </a:p>
          <a:p>
            <a:pPr>
              <a:spcBef>
                <a:spcPts val="0"/>
              </a:spcBef>
            </a:pPr>
            <a:endParaRPr lang="fr-CA" sz="1200" dirty="0" smtClean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Image 3" descr="runningfromdanger.jpg"/>
          <p:cNvPicPr>
            <a:picLocks noChangeAspect="1"/>
          </p:cNvPicPr>
          <p:nvPr/>
        </p:nvPicPr>
        <p:blipFill>
          <a:blip r:embed="rId2" cstate="print"/>
          <a:srcRect l="35000" t="6386" r="13333" b="17029"/>
          <a:stretch>
            <a:fillRect/>
          </a:stretch>
        </p:blipFill>
        <p:spPr>
          <a:xfrm>
            <a:off x="7162800" y="228600"/>
            <a:ext cx="1719935" cy="199622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28600" y="838200"/>
            <a:ext cx="6019800" cy="1143000"/>
          </a:xfrm>
        </p:spPr>
        <p:txBody>
          <a:bodyPr>
            <a:normAutofit fontScale="90000"/>
          </a:bodyPr>
          <a:lstStyle/>
          <a:p>
            <a:r>
              <a:rPr lang="fr-CA" dirty="0" smtClean="0"/>
              <a:t>Les émotions servent à interagir</a:t>
            </a:r>
            <a:endParaRPr lang="fr-C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2438400"/>
            <a:ext cx="8229600" cy="3962400"/>
          </a:xfrm>
        </p:spPr>
        <p:txBody>
          <a:bodyPr>
            <a:normAutofit fontScale="92500" lnSpcReduction="10000"/>
          </a:bodyPr>
          <a:lstStyle/>
          <a:p>
            <a:r>
              <a:rPr lang="fr-CA" sz="2400" dirty="0" smtClean="0"/>
              <a:t>Elles servent à s’intéresser aux choses et aux gens</a:t>
            </a:r>
          </a:p>
          <a:p>
            <a:pPr lvl="1"/>
            <a:r>
              <a:rPr lang="fr-CA" sz="2000" dirty="0" smtClean="0"/>
              <a:t>Nos réactions donnent une couleur et un sens à notre vie</a:t>
            </a:r>
          </a:p>
          <a:p>
            <a:endParaRPr lang="fr-CA" sz="2400" dirty="0" smtClean="0"/>
          </a:p>
          <a:p>
            <a:r>
              <a:rPr lang="fr-CA" sz="2400" dirty="0" smtClean="0"/>
              <a:t>Elles favorisent les échanges</a:t>
            </a:r>
          </a:p>
          <a:p>
            <a:pPr lvl="1"/>
            <a:r>
              <a:rPr lang="fr-CA" sz="2000" dirty="0" smtClean="0"/>
              <a:t>Comprendre les intentions de l’autre, ses attentes</a:t>
            </a:r>
          </a:p>
          <a:p>
            <a:pPr lvl="1"/>
            <a:r>
              <a:rPr lang="fr-CA" sz="2000" dirty="0" smtClean="0"/>
              <a:t>Communiquer par les expressions faciales et par les gestes</a:t>
            </a:r>
          </a:p>
          <a:p>
            <a:pPr lvl="1"/>
            <a:endParaRPr lang="fr-CA" sz="2000" dirty="0" smtClean="0"/>
          </a:p>
          <a:p>
            <a:r>
              <a:rPr lang="fr-CA" sz="2400" dirty="0" smtClean="0"/>
              <a:t>Certains ont des difficultés à ressentir ou exprimer des émotions</a:t>
            </a:r>
          </a:p>
          <a:p>
            <a:pPr lvl="1"/>
            <a:r>
              <a:rPr lang="fr-CA" sz="2000" dirty="0" smtClean="0"/>
              <a:t>Ex: Autistes, Déprimés</a:t>
            </a:r>
          </a:p>
          <a:p>
            <a:pPr lvl="1"/>
            <a:r>
              <a:rPr lang="fr-CA" sz="2000" dirty="0" smtClean="0"/>
              <a:t>Vie sociale est plus difficile, tendance à s’isoler, la personne ou  l’entourage ne se sent pas compris</a:t>
            </a:r>
          </a:p>
        </p:txBody>
      </p:sp>
      <p:pic>
        <p:nvPicPr>
          <p:cNvPr id="4" name="Image 3" descr="face-to-face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400800" y="152400"/>
            <a:ext cx="2492123" cy="2216150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04800" y="533400"/>
            <a:ext cx="6324600" cy="1295400"/>
          </a:xfrm>
        </p:spPr>
        <p:txBody>
          <a:bodyPr>
            <a:normAutofit fontScale="90000"/>
          </a:bodyPr>
          <a:lstStyle/>
          <a:p>
            <a:r>
              <a:rPr lang="fr-CA" sz="4000" dirty="0" smtClean="0"/>
              <a:t>Les émotions servent à penser</a:t>
            </a:r>
            <a:endParaRPr lang="fr-CA" sz="40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2133600"/>
            <a:ext cx="8229600" cy="3992563"/>
          </a:xfrm>
        </p:spPr>
        <p:txBody>
          <a:bodyPr>
            <a:normAutofit fontScale="92500"/>
          </a:bodyPr>
          <a:lstStyle/>
          <a:p>
            <a:pPr>
              <a:spcBef>
                <a:spcPts val="0"/>
              </a:spcBef>
            </a:pPr>
            <a:r>
              <a:rPr lang="fr-CA" sz="2400" dirty="0" smtClean="0">
                <a:latin typeface="Arial" pitchFamily="34" charset="0"/>
                <a:cs typeface="Arial" pitchFamily="34" charset="0"/>
              </a:rPr>
              <a:t>Remarquer ce qui est important</a:t>
            </a:r>
          </a:p>
          <a:p>
            <a:pPr>
              <a:spcBef>
                <a:spcPts val="0"/>
              </a:spcBef>
            </a:pPr>
            <a:endParaRPr lang="fr-CA" sz="2400" dirty="0" smtClean="0">
              <a:latin typeface="Arial" pitchFamily="34" charset="0"/>
              <a:cs typeface="Arial" pitchFamily="34" charset="0"/>
            </a:endParaRPr>
          </a:p>
          <a:p>
            <a:pPr>
              <a:spcBef>
                <a:spcPts val="0"/>
              </a:spcBef>
            </a:pPr>
            <a:r>
              <a:rPr lang="fr-CA" sz="2400" dirty="0" smtClean="0">
                <a:latin typeface="Arial" pitchFamily="34" charset="0"/>
                <a:cs typeface="Arial" pitchFamily="34" charset="0"/>
              </a:rPr>
              <a:t>Focaliser l’attention sur les situations</a:t>
            </a:r>
          </a:p>
          <a:p>
            <a:pPr>
              <a:spcBef>
                <a:spcPts val="0"/>
              </a:spcBef>
            </a:pPr>
            <a:endParaRPr lang="fr-CA" sz="2400" dirty="0" smtClean="0">
              <a:latin typeface="Arial" pitchFamily="34" charset="0"/>
              <a:cs typeface="Arial" pitchFamily="34" charset="0"/>
            </a:endParaRPr>
          </a:p>
          <a:p>
            <a:pPr>
              <a:spcBef>
                <a:spcPts val="0"/>
              </a:spcBef>
            </a:pPr>
            <a:r>
              <a:rPr lang="fr-CA" sz="2400" dirty="0" smtClean="0">
                <a:latin typeface="Arial" pitchFamily="34" charset="0"/>
                <a:cs typeface="Arial" pitchFamily="34" charset="0"/>
              </a:rPr>
              <a:t>Mémoriser les souvenirs marquants</a:t>
            </a:r>
          </a:p>
          <a:p>
            <a:pPr>
              <a:spcBef>
                <a:spcPts val="0"/>
              </a:spcBef>
            </a:pPr>
            <a:endParaRPr lang="fr-CA" sz="2400" dirty="0" smtClean="0">
              <a:latin typeface="Arial" pitchFamily="34" charset="0"/>
              <a:cs typeface="Arial" pitchFamily="34" charset="0"/>
            </a:endParaRPr>
          </a:p>
          <a:p>
            <a:pPr>
              <a:spcBef>
                <a:spcPts val="0"/>
              </a:spcBef>
            </a:pPr>
            <a:r>
              <a:rPr lang="fr-CA" sz="2400" dirty="0" smtClean="0">
                <a:latin typeface="Arial" pitchFamily="34" charset="0"/>
                <a:cs typeface="Arial" pitchFamily="34" charset="0"/>
              </a:rPr>
              <a:t>Anticiper les problèmes potentiels</a:t>
            </a:r>
          </a:p>
          <a:p>
            <a:pPr>
              <a:spcBef>
                <a:spcPts val="0"/>
              </a:spcBef>
            </a:pPr>
            <a:endParaRPr lang="fr-CA" sz="2400" dirty="0" smtClean="0">
              <a:latin typeface="Arial" pitchFamily="34" charset="0"/>
              <a:cs typeface="Arial" pitchFamily="34" charset="0"/>
            </a:endParaRPr>
          </a:p>
          <a:p>
            <a:pPr>
              <a:spcBef>
                <a:spcPts val="0"/>
              </a:spcBef>
            </a:pPr>
            <a:r>
              <a:rPr lang="fr-CA" sz="2400" dirty="0" smtClean="0">
                <a:latin typeface="Arial" pitchFamily="34" charset="0"/>
                <a:cs typeface="Arial" pitchFamily="34" charset="0"/>
              </a:rPr>
              <a:t>Maintenir un thème en conscience pour comprendre (ruminer) </a:t>
            </a:r>
          </a:p>
          <a:p>
            <a:pPr>
              <a:spcBef>
                <a:spcPts val="0"/>
              </a:spcBef>
            </a:pPr>
            <a:endParaRPr lang="fr-CA" sz="2400" dirty="0" smtClean="0">
              <a:latin typeface="Arial" pitchFamily="34" charset="0"/>
              <a:cs typeface="Arial" pitchFamily="34" charset="0"/>
            </a:endParaRPr>
          </a:p>
          <a:p>
            <a:pPr>
              <a:spcBef>
                <a:spcPts val="0"/>
              </a:spcBef>
            </a:pPr>
            <a:r>
              <a:rPr lang="fr-CA" sz="2400" dirty="0" smtClean="0">
                <a:latin typeface="Arial" pitchFamily="34" charset="0"/>
                <a:cs typeface="Arial" pitchFamily="34" charset="0"/>
              </a:rPr>
              <a:t>Prendre conscience de nos désirs, envies, intérêts</a:t>
            </a:r>
          </a:p>
          <a:p>
            <a:endParaRPr lang="fr-CA" dirty="0"/>
          </a:p>
        </p:txBody>
      </p:sp>
      <p:pic>
        <p:nvPicPr>
          <p:cNvPr id="4" name="Image 3" descr="surprised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934200" y="381000"/>
            <a:ext cx="1952625" cy="234315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52400" y="762000"/>
            <a:ext cx="7162800" cy="1143000"/>
          </a:xfrm>
        </p:spPr>
        <p:txBody>
          <a:bodyPr>
            <a:normAutofit fontScale="90000"/>
          </a:bodyPr>
          <a:lstStyle/>
          <a:p>
            <a:r>
              <a:rPr lang="fr-CA" dirty="0" smtClean="0"/>
              <a:t>Les émotions servent aussi à apprendre</a:t>
            </a:r>
            <a:endParaRPr lang="fr-C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685800" y="2514600"/>
            <a:ext cx="8153400" cy="3687763"/>
          </a:xfrm>
        </p:spPr>
        <p:txBody>
          <a:bodyPr>
            <a:normAutofit fontScale="92500" lnSpcReduction="20000"/>
          </a:bodyPr>
          <a:lstStyle/>
          <a:p>
            <a:pPr>
              <a:spcBef>
                <a:spcPts val="0"/>
              </a:spcBef>
            </a:pPr>
            <a:r>
              <a:rPr lang="fr-CA" sz="2400" dirty="0" smtClean="0">
                <a:latin typeface="Arial" pitchFamily="34" charset="0"/>
                <a:cs typeface="Arial" pitchFamily="34" charset="0"/>
              </a:rPr>
              <a:t>Ce </a:t>
            </a:r>
            <a:r>
              <a:rPr lang="fr-CA" sz="2400" dirty="0">
                <a:latin typeface="Arial" pitchFamily="34" charset="0"/>
                <a:cs typeface="Arial" pitchFamily="34" charset="0"/>
              </a:rPr>
              <a:t>qui peut être risqué ou </a:t>
            </a:r>
            <a:r>
              <a:rPr lang="fr-CA" sz="2400" dirty="0" smtClean="0">
                <a:latin typeface="Arial" pitchFamily="34" charset="0"/>
                <a:cs typeface="Arial" pitchFamily="34" charset="0"/>
              </a:rPr>
              <a:t>dangereux</a:t>
            </a:r>
          </a:p>
          <a:p>
            <a:pPr lvl="1">
              <a:spcBef>
                <a:spcPts val="0"/>
              </a:spcBef>
            </a:pPr>
            <a:r>
              <a:rPr lang="fr-CA" sz="2000" dirty="0" smtClean="0">
                <a:latin typeface="Arial" pitchFamily="34" charset="0"/>
                <a:cs typeface="Arial" pitchFamily="34" charset="0"/>
              </a:rPr>
              <a:t>Ex: la peur de tomber dans l’escalier rend prudent</a:t>
            </a:r>
          </a:p>
          <a:p>
            <a:pPr lvl="1">
              <a:spcBef>
                <a:spcPts val="0"/>
              </a:spcBef>
            </a:pPr>
            <a:endParaRPr lang="fr-CA" sz="1300" dirty="0" smtClean="0">
              <a:latin typeface="Arial" pitchFamily="34" charset="0"/>
              <a:cs typeface="Arial" pitchFamily="34" charset="0"/>
            </a:endParaRPr>
          </a:p>
          <a:p>
            <a:pPr>
              <a:spcBef>
                <a:spcPts val="0"/>
              </a:spcBef>
              <a:buNone/>
            </a:pPr>
            <a:endParaRPr lang="fr-CA" sz="1200" dirty="0">
              <a:latin typeface="Arial" pitchFamily="34" charset="0"/>
              <a:cs typeface="Arial" pitchFamily="34" charset="0"/>
            </a:endParaRPr>
          </a:p>
          <a:p>
            <a:pPr>
              <a:spcBef>
                <a:spcPts val="0"/>
              </a:spcBef>
            </a:pPr>
            <a:r>
              <a:rPr lang="fr-CA" sz="2400" dirty="0" smtClean="0">
                <a:latin typeface="Arial" pitchFamily="34" charset="0"/>
                <a:cs typeface="Arial" pitchFamily="34" charset="0"/>
              </a:rPr>
              <a:t>A éviter de répéter des erreurs</a:t>
            </a:r>
          </a:p>
          <a:p>
            <a:pPr>
              <a:spcBef>
                <a:spcPts val="0"/>
              </a:spcBef>
              <a:buNone/>
            </a:pPr>
            <a:endParaRPr lang="fr-CA" sz="1200" dirty="0">
              <a:latin typeface="Arial" pitchFamily="34" charset="0"/>
              <a:cs typeface="Arial" pitchFamily="34" charset="0"/>
            </a:endParaRPr>
          </a:p>
          <a:p>
            <a:pPr>
              <a:spcBef>
                <a:spcPts val="0"/>
              </a:spcBef>
              <a:buNone/>
            </a:pPr>
            <a:endParaRPr lang="fr-CA" sz="2400" dirty="0" smtClean="0">
              <a:latin typeface="Arial" pitchFamily="34" charset="0"/>
              <a:cs typeface="Arial" pitchFamily="34" charset="0"/>
            </a:endParaRPr>
          </a:p>
          <a:p>
            <a:pPr>
              <a:spcBef>
                <a:spcPts val="0"/>
              </a:spcBef>
            </a:pPr>
            <a:r>
              <a:rPr lang="fr-CA" sz="2400" dirty="0" smtClean="0">
                <a:latin typeface="Arial" pitchFamily="34" charset="0"/>
                <a:cs typeface="Arial" pitchFamily="34" charset="0"/>
              </a:rPr>
              <a:t>Ce qui nous plait ou plait aux autres</a:t>
            </a:r>
          </a:p>
          <a:p>
            <a:pPr>
              <a:spcBef>
                <a:spcPts val="0"/>
              </a:spcBef>
            </a:pPr>
            <a:endParaRPr lang="fr-CA" sz="2400" dirty="0" smtClean="0">
              <a:latin typeface="Arial" pitchFamily="34" charset="0"/>
              <a:cs typeface="Arial" pitchFamily="34" charset="0"/>
            </a:endParaRPr>
          </a:p>
          <a:p>
            <a:pPr>
              <a:spcBef>
                <a:spcPts val="0"/>
              </a:spcBef>
              <a:buNone/>
            </a:pPr>
            <a:endParaRPr lang="fr-CA" sz="1200" dirty="0" smtClean="0">
              <a:latin typeface="Arial" pitchFamily="34" charset="0"/>
              <a:cs typeface="Arial" pitchFamily="34" charset="0"/>
            </a:endParaRPr>
          </a:p>
          <a:p>
            <a:pPr>
              <a:spcBef>
                <a:spcPts val="0"/>
              </a:spcBef>
            </a:pPr>
            <a:r>
              <a:rPr lang="fr-CA" sz="2400" dirty="0" smtClean="0">
                <a:latin typeface="Arial" pitchFamily="34" charset="0"/>
                <a:cs typeface="Arial" pitchFamily="34" charset="0"/>
              </a:rPr>
              <a:t>Ce qui nous nuit ou nuit aux autres</a:t>
            </a:r>
          </a:p>
          <a:p>
            <a:pPr>
              <a:spcBef>
                <a:spcPts val="0"/>
              </a:spcBef>
            </a:pPr>
            <a:endParaRPr lang="fr-CA" sz="2400" dirty="0" smtClean="0">
              <a:latin typeface="Arial" pitchFamily="34" charset="0"/>
              <a:cs typeface="Arial" pitchFamily="34" charset="0"/>
            </a:endParaRPr>
          </a:p>
          <a:p>
            <a:pPr>
              <a:spcBef>
                <a:spcPts val="0"/>
              </a:spcBef>
            </a:pPr>
            <a:endParaRPr lang="fr-CA" sz="1200" dirty="0" smtClean="0">
              <a:latin typeface="Arial" pitchFamily="34" charset="0"/>
              <a:cs typeface="Arial" pitchFamily="34" charset="0"/>
            </a:endParaRPr>
          </a:p>
          <a:p>
            <a:pPr>
              <a:spcBef>
                <a:spcPts val="0"/>
              </a:spcBef>
            </a:pPr>
            <a:r>
              <a:rPr lang="fr-CA" sz="2400" dirty="0" smtClean="0">
                <a:latin typeface="Arial" pitchFamily="34" charset="0"/>
                <a:cs typeface="Arial" pitchFamily="34" charset="0"/>
              </a:rPr>
              <a:t>Ce </a:t>
            </a:r>
            <a:r>
              <a:rPr lang="fr-CA" sz="2400" dirty="0">
                <a:latin typeface="Arial" pitchFamily="34" charset="0"/>
                <a:cs typeface="Arial" pitchFamily="34" charset="0"/>
              </a:rPr>
              <a:t>qui est </a:t>
            </a:r>
            <a:r>
              <a:rPr lang="fr-CA" sz="2400" dirty="0" smtClean="0">
                <a:latin typeface="Arial" pitchFamily="34" charset="0"/>
                <a:cs typeface="Arial" pitchFamily="34" charset="0"/>
              </a:rPr>
              <a:t>socialement inacceptable</a:t>
            </a:r>
          </a:p>
          <a:p>
            <a:pPr lvl="1">
              <a:spcBef>
                <a:spcPts val="0"/>
              </a:spcBef>
            </a:pPr>
            <a:r>
              <a:rPr lang="fr-CA" sz="2000" dirty="0" smtClean="0">
                <a:latin typeface="Arial" pitchFamily="34" charset="0"/>
                <a:cs typeface="Arial" pitchFamily="34" charset="0"/>
              </a:rPr>
              <a:t>Ex: la culpabilité associée à voler un objet </a:t>
            </a:r>
            <a:r>
              <a:rPr lang="fr-CA" sz="2000" smtClean="0">
                <a:latin typeface="Arial" pitchFamily="34" charset="0"/>
                <a:cs typeface="Arial" pitchFamily="34" charset="0"/>
              </a:rPr>
              <a:t>fait réfléchir </a:t>
            </a:r>
            <a:endParaRPr lang="fr-CA" sz="2000" dirty="0" smtClean="0">
              <a:latin typeface="Arial" pitchFamily="34" charset="0"/>
              <a:cs typeface="Arial" pitchFamily="34" charset="0"/>
            </a:endParaRPr>
          </a:p>
          <a:p>
            <a:pPr>
              <a:spcBef>
                <a:spcPts val="0"/>
              </a:spcBef>
              <a:buNone/>
            </a:pPr>
            <a:endParaRPr lang="fr-CA" sz="1200" dirty="0">
              <a:latin typeface="Arial" pitchFamily="34" charset="0"/>
              <a:cs typeface="Arial" pitchFamily="34" charset="0"/>
            </a:endParaRPr>
          </a:p>
          <a:p>
            <a:endParaRPr lang="fr-CA" sz="2400" dirty="0">
              <a:latin typeface="Arial" pitchFamily="34" charset="0"/>
              <a:cs typeface="Arial" pitchFamily="34" charset="0"/>
            </a:endParaRPr>
          </a:p>
          <a:p>
            <a:endParaRPr lang="fr-CA" dirty="0"/>
          </a:p>
        </p:txBody>
      </p:sp>
      <p:pic>
        <p:nvPicPr>
          <p:cNvPr id="4" name="Image 3" descr="oopscartoon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239000" y="199102"/>
            <a:ext cx="1600200" cy="216801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10127</TotalTime>
  <Words>1841</Words>
  <Application>Microsoft Macintosh PowerPoint</Application>
  <PresentationFormat>Présentation à l'écran (4:3)</PresentationFormat>
  <Paragraphs>378</Paragraphs>
  <Slides>36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36</vt:i4>
      </vt:variant>
    </vt:vector>
  </HeadingPairs>
  <TitlesOfParts>
    <vt:vector size="37" baseType="lpstr">
      <vt:lpstr>Thème Office</vt:lpstr>
      <vt:lpstr>Les émotions  Francois Richer PhD</vt:lpstr>
      <vt:lpstr>Questions de base</vt:lpstr>
      <vt:lpstr>Les émotions:  Des instincts à plusieurs facettes</vt:lpstr>
      <vt:lpstr>Des instincts et des dosages variés</vt:lpstr>
      <vt:lpstr>Les émotions ont leurs déclencheurs</vt:lpstr>
      <vt:lpstr>Les émotions servent à réagir</vt:lpstr>
      <vt:lpstr>Les émotions servent à interagir</vt:lpstr>
      <vt:lpstr>Les émotions servent à penser</vt:lpstr>
      <vt:lpstr>Les émotions servent aussi à apprendre</vt:lpstr>
      <vt:lpstr>Les émotions – Pas que du bon</vt:lpstr>
      <vt:lpstr>On est plus que nos réactions</vt:lpstr>
      <vt:lpstr>La sensibilité émotive</vt:lpstr>
      <vt:lpstr>Nos sensibilités amplifient  nos réactions</vt:lpstr>
      <vt:lpstr>Reconnaître nos réactions exagérées</vt:lpstr>
      <vt:lpstr>Poser des questions à sa réaction émotive</vt:lpstr>
      <vt:lpstr>Les envies ça peut changer</vt:lpstr>
      <vt:lpstr>Tout n’est pas personnel</vt:lpstr>
      <vt:lpstr>L’empathie</vt:lpstr>
      <vt:lpstr>Les émotions actées</vt:lpstr>
      <vt:lpstr>L’authenticité  (Etre soi-même)</vt:lpstr>
      <vt:lpstr>Le plaisir</vt:lpstr>
      <vt:lpstr>Le plaisir (suite)</vt:lpstr>
      <vt:lpstr>Questions de plaisir</vt:lpstr>
      <vt:lpstr>L’excitation et l’euphorie</vt:lpstr>
      <vt:lpstr>Question d’excitation</vt:lpstr>
      <vt:lpstr>La peur</vt:lpstr>
      <vt:lpstr>L’anxiété</vt:lpstr>
      <vt:lpstr>Questions d’anxiété</vt:lpstr>
      <vt:lpstr>Les troubles anxieux</vt:lpstr>
      <vt:lpstr>Les troubles anxieux (suite)</vt:lpstr>
      <vt:lpstr>La détresse</vt:lpstr>
      <vt:lpstr>L’impression d’être marginal</vt:lpstr>
      <vt:lpstr>Echanger &amp; Se confier</vt:lpstr>
      <vt:lpstr>Question d’échanges</vt:lpstr>
      <vt:lpstr>Ressources</vt:lpstr>
      <vt:lpstr>Questions finales</vt:lpstr>
    </vt:vector>
  </TitlesOfParts>
  <Company>Toshiba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Francois</dc:creator>
  <cp:lastModifiedBy>Francois Richer</cp:lastModifiedBy>
  <cp:revision>107</cp:revision>
  <dcterms:created xsi:type="dcterms:W3CDTF">2013-03-24T01:01:54Z</dcterms:created>
  <dcterms:modified xsi:type="dcterms:W3CDTF">2019-01-16T12:53:53Z</dcterms:modified>
</cp:coreProperties>
</file>