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77" r:id="rId5"/>
    <p:sldId id="267" r:id="rId6"/>
    <p:sldId id="268" r:id="rId7"/>
    <p:sldId id="260" r:id="rId8"/>
    <p:sldId id="282" r:id="rId9"/>
    <p:sldId id="314" r:id="rId10"/>
    <p:sldId id="302" r:id="rId11"/>
    <p:sldId id="311" r:id="rId12"/>
    <p:sldId id="304" r:id="rId13"/>
    <p:sldId id="261" r:id="rId14"/>
    <p:sldId id="284" r:id="rId15"/>
    <p:sldId id="312" r:id="rId16"/>
    <p:sldId id="313" r:id="rId17"/>
    <p:sldId id="306" r:id="rId18"/>
    <p:sldId id="283" r:id="rId19"/>
    <p:sldId id="263" r:id="rId20"/>
    <p:sldId id="310" r:id="rId21"/>
    <p:sldId id="298" r:id="rId22"/>
    <p:sldId id="299" r:id="rId23"/>
    <p:sldId id="300" r:id="rId24"/>
    <p:sldId id="301" r:id="rId25"/>
    <p:sldId id="262" r:id="rId26"/>
    <p:sldId id="264" r:id="rId27"/>
    <p:sldId id="303" r:id="rId28"/>
    <p:sldId id="307" r:id="rId29"/>
    <p:sldId id="275" r:id="rId30"/>
    <p:sldId id="305" r:id="rId31"/>
    <p:sldId id="265" r:id="rId32"/>
    <p:sldId id="290" r:id="rId33"/>
    <p:sldId id="309" r:id="rId34"/>
    <p:sldId id="266" r:id="rId35"/>
    <p:sldId id="308" r:id="rId36"/>
    <p:sldId id="285" r:id="rId37"/>
    <p:sldId id="27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71" autoAdjust="0"/>
  </p:normalViewPr>
  <p:slideViewPr>
    <p:cSldViewPr>
      <p:cViewPr varScale="1">
        <p:scale>
          <a:sx n="90" d="100"/>
          <a:sy n="90" d="100"/>
        </p:scale>
        <p:origin x="-12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 de la bibliothèque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7424-73E4-49D4-B078-44659A36BE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733C-0E37-487C-94EC-87207EDF7D77}" type="datetimeFigureOut">
              <a:rPr lang="fr-CA" smtClean="0"/>
              <a:pPr/>
              <a:t>19-08-28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A062-0C22-4AF8-90AB-6D8C6A6C3AB6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fr-CA" sz="4800" dirty="0" smtClean="0"/>
              <a:t>L’affirmation, l’intimidation </a:t>
            </a:r>
            <a:br>
              <a:rPr lang="fr-CA" sz="4800" dirty="0" smtClean="0"/>
            </a:br>
            <a:r>
              <a:rPr lang="fr-CA" sz="4800" dirty="0" smtClean="0"/>
              <a:t>&amp; l’agressivité</a:t>
            </a:r>
            <a:br>
              <a:rPr lang="fr-CA" sz="4800" dirty="0" smtClean="0"/>
            </a:b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2800" dirty="0" smtClean="0"/>
              <a:t>Francois Richer </a:t>
            </a:r>
            <a:r>
              <a:rPr lang="fr-CA" sz="2800" dirty="0" err="1" smtClean="0"/>
              <a:t>PhD</a:t>
            </a:r>
            <a:endParaRPr lang="fr-CA" sz="2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838200" y="304800"/>
            <a:ext cx="3810000" cy="609600"/>
          </a:xfrm>
        </p:spPr>
        <p:txBody>
          <a:bodyPr>
            <a:noAutofit/>
          </a:bodyPr>
          <a:lstStyle/>
          <a:p>
            <a:pPr algn="l"/>
            <a:r>
              <a:rPr lang="fr-CA" sz="2800" dirty="0" smtClean="0"/>
              <a:t>Connais-toi toi-même</a:t>
            </a:r>
            <a:endParaRPr lang="fr-CA" sz="2800" dirty="0"/>
          </a:p>
        </p:txBody>
      </p:sp>
      <p:pic>
        <p:nvPicPr>
          <p:cNvPr id="4" name="Image 3" descr="roaring-lion.jpg"/>
          <p:cNvPicPr>
            <a:picLocks noChangeAspect="1"/>
          </p:cNvPicPr>
          <p:nvPr/>
        </p:nvPicPr>
        <p:blipFill>
          <a:blip r:embed="rId2" cstate="print"/>
          <a:srcRect l="31875" t="12667" r="25500" b="16667"/>
          <a:stretch>
            <a:fillRect/>
          </a:stretch>
        </p:blipFill>
        <p:spPr>
          <a:xfrm>
            <a:off x="6781800" y="152400"/>
            <a:ext cx="2124498" cy="1981200"/>
          </a:xfrm>
          <a:prstGeom prst="rect">
            <a:avLst/>
          </a:prstGeom>
        </p:spPr>
      </p:pic>
      <p:pic>
        <p:nvPicPr>
          <p:cNvPr id="9" name="Image 8" descr="SigleManuelNeurop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0384"/>
            <a:ext cx="552450" cy="50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Se fâcher n’est pas la seule option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34340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Quand quelqu’un fait un geste qui nous provoque on a envie de s’offusquer et de répondre</a:t>
            </a:r>
          </a:p>
          <a:p>
            <a:endParaRPr lang="fr-CA" sz="1200" dirty="0" smtClean="0"/>
          </a:p>
          <a:p>
            <a:r>
              <a:rPr lang="fr-CA" sz="2400" dirty="0" smtClean="0"/>
              <a:t>Les réactions réciproques mènent souvent à une escalade d’agressivité (on lui donne envie de répondre et vice-versa)</a:t>
            </a:r>
          </a:p>
          <a:p>
            <a:endParaRPr lang="fr-CA" sz="1200" dirty="0" smtClean="0"/>
          </a:p>
          <a:p>
            <a:r>
              <a:rPr lang="fr-CA" sz="2400" dirty="0" smtClean="0"/>
              <a:t>Le but est de sauver notre honneur mais</a:t>
            </a:r>
          </a:p>
          <a:p>
            <a:pPr lvl="1"/>
            <a:r>
              <a:rPr lang="fr-CA" sz="2000" dirty="0" smtClean="0"/>
              <a:t>On arrête quand? Qu’est-ce qu’on a gagné si le désaccord persiste?</a:t>
            </a:r>
          </a:p>
          <a:p>
            <a:pPr lvl="1"/>
            <a:r>
              <a:rPr lang="fr-CA" sz="2000" dirty="0" smtClean="0"/>
              <a:t>On a certainement augmenté notre stress</a:t>
            </a:r>
          </a:p>
          <a:p>
            <a:endParaRPr lang="fr-CA" sz="1200" dirty="0" smtClean="0"/>
          </a:p>
          <a:p>
            <a:r>
              <a:rPr lang="fr-CA" sz="2400" dirty="0"/>
              <a:t>O</a:t>
            </a:r>
            <a:r>
              <a:rPr lang="fr-CA" sz="2400" dirty="0" smtClean="0"/>
              <a:t>n est pas obligé de laisser la provocation nous contrôler </a:t>
            </a:r>
          </a:p>
          <a:p>
            <a:pPr lvl="1"/>
            <a:r>
              <a:rPr lang="fr-CA" sz="2000" dirty="0" smtClean="0"/>
              <a:t>Défendre notre honneur devrait être réservé pour quand ça compte </a:t>
            </a:r>
          </a:p>
          <a:p>
            <a:pPr lvl="1"/>
            <a:r>
              <a:rPr lang="fr-CA" sz="2000" dirty="0" smtClean="0"/>
              <a:t>On peut aussi diminuer l’importance du provocateur dans notre tête  </a:t>
            </a:r>
            <a:endParaRPr lang="fr-CA" sz="2000" dirty="0"/>
          </a:p>
        </p:txBody>
      </p:sp>
      <p:pic>
        <p:nvPicPr>
          <p:cNvPr id="4" name="Image 3" descr="agressivit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28600"/>
            <a:ext cx="16764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Retenir les mots provocants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Souvent, on sait ce qui peut insulter, dénigrer, blesser ou fâcher l’autre</a:t>
            </a:r>
          </a:p>
          <a:p>
            <a:endParaRPr lang="fr-FR" sz="12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On peut apprendre à retenir les mots provocants</a:t>
            </a:r>
          </a:p>
          <a:p>
            <a:pPr lvl="1"/>
            <a:r>
              <a:rPr lang="fr-FR" sz="2000" dirty="0" smtClean="0">
                <a:latin typeface="Arial"/>
                <a:cs typeface="Arial"/>
              </a:rPr>
              <a:t>Pour préserver la paix </a:t>
            </a:r>
          </a:p>
          <a:p>
            <a:pPr lvl="1"/>
            <a:r>
              <a:rPr lang="fr-FR" sz="2000" dirty="0" smtClean="0">
                <a:latin typeface="Arial"/>
                <a:cs typeface="Arial"/>
              </a:rPr>
              <a:t>Parce qu’avoir raison n’est pas utile à chaque instant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51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3255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S’excuser &amp; pardonner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4600"/>
            <a:ext cx="8153400" cy="3611563"/>
          </a:xfrm>
        </p:spPr>
        <p:txBody>
          <a:bodyPr/>
          <a:lstStyle/>
          <a:p>
            <a:r>
              <a:rPr lang="fr-FR" sz="2400" dirty="0" smtClean="0"/>
              <a:t>Les gestes de désescalade de conflits sont faciles et peu couteux si la relation est plus importante que la fierté</a:t>
            </a:r>
          </a:p>
          <a:p>
            <a:endParaRPr lang="fr-FR" sz="1200" dirty="0" smtClean="0"/>
          </a:p>
          <a:p>
            <a:r>
              <a:rPr lang="fr-FR" sz="2400" dirty="0" smtClean="0"/>
              <a:t>On propose la paix, on montre qu’on a passé à autre chose</a:t>
            </a:r>
          </a:p>
          <a:p>
            <a:endParaRPr lang="fr-FR" sz="1200" dirty="0"/>
          </a:p>
          <a:p>
            <a:r>
              <a:rPr lang="fr-FR" sz="2400" dirty="0" smtClean="0"/>
              <a:t>On s’excuse</a:t>
            </a:r>
            <a:r>
              <a:rPr lang="fr-FR" sz="2400" dirty="0"/>
              <a:t>, on pardonne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457200"/>
            <a:ext cx="2107769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L’irritabilité</a:t>
            </a:r>
            <a:br>
              <a:rPr lang="fr-CA" dirty="0" smtClean="0"/>
            </a:br>
            <a:r>
              <a:rPr lang="fr-CA" sz="3600" dirty="0" smtClean="0"/>
              <a:t>(la mauvaise humeur)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419600"/>
          </a:xfrm>
        </p:spPr>
        <p:txBody>
          <a:bodyPr>
            <a:norm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Quand les réactions d’irritation sont faciles à déclencher</a:t>
            </a:r>
          </a:p>
          <a:p>
            <a:endParaRPr lang="fr-CA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L’irritabilité peut s’exprimer par:</a:t>
            </a:r>
          </a:p>
          <a:p>
            <a:pPr lvl="1"/>
            <a:r>
              <a:rPr lang="fr-CA" sz="2000" dirty="0" smtClean="0">
                <a:latin typeface="Arial" pitchFamily="34" charset="0"/>
                <a:cs typeface="Arial" pitchFamily="34" charset="0"/>
              </a:rPr>
              <a:t>Des commentaires défensifs, sarcastiques, méchants</a:t>
            </a:r>
          </a:p>
          <a:p>
            <a:pPr lvl="1"/>
            <a:r>
              <a:rPr lang="fr-CA" sz="2000" dirty="0" smtClean="0">
                <a:latin typeface="Arial" pitchFamily="34" charset="0"/>
                <a:cs typeface="Arial" pitchFamily="34" charset="0"/>
              </a:rPr>
              <a:t>De l’impatience</a:t>
            </a:r>
          </a:p>
          <a:p>
            <a:pPr lvl="1"/>
            <a:endParaRPr lang="fr-CA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 Une personne peut devenir irritable pour plusieurs raisons:</a:t>
            </a:r>
          </a:p>
          <a:p>
            <a:pPr lvl="1"/>
            <a:r>
              <a:rPr lang="fr-CA" sz="2000" dirty="0" smtClean="0">
                <a:latin typeface="Arial" pitchFamily="34" charset="0"/>
                <a:cs typeface="Arial" pitchFamily="34" charset="0"/>
              </a:rPr>
              <a:t>Manque de sommeil</a:t>
            </a:r>
          </a:p>
          <a:p>
            <a:pPr lvl="1"/>
            <a:r>
              <a:rPr lang="fr-CA" sz="2000" dirty="0">
                <a:latin typeface="Arial" pitchFamily="34" charset="0"/>
                <a:cs typeface="Arial" pitchFamily="34" charset="0"/>
              </a:rPr>
              <a:t>Conflits ou frustrations </a:t>
            </a:r>
          </a:p>
          <a:p>
            <a:pPr lvl="1"/>
            <a:r>
              <a:rPr lang="fr-CA" sz="2000" dirty="0" smtClean="0">
                <a:latin typeface="Arial" pitchFamily="34" charset="0"/>
                <a:cs typeface="Arial" pitchFamily="34" charset="0"/>
              </a:rPr>
              <a:t>Stress, anxiété, dépression</a:t>
            </a:r>
          </a:p>
          <a:p>
            <a:pPr lvl="1"/>
            <a:r>
              <a:rPr lang="fr-CA" sz="2000" dirty="0" smtClean="0">
                <a:latin typeface="Arial" pitchFamily="34" charset="0"/>
                <a:cs typeface="Arial" pitchFamily="34" charset="0"/>
              </a:rPr>
              <a:t>Un état de confusion (ex: enfants au réveil, Alzheimer) </a:t>
            </a:r>
          </a:p>
          <a:p>
            <a:pPr lvl="1"/>
            <a:endParaRPr lang="fr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mauvaisehumeur.jpg"/>
          <p:cNvPicPr>
            <a:picLocks noChangeAspect="1"/>
          </p:cNvPicPr>
          <p:nvPr/>
        </p:nvPicPr>
        <p:blipFill>
          <a:blip r:embed="rId2" cstate="print"/>
          <a:srcRect l="20945" t="5246" r="24436" b="5246"/>
          <a:stretch>
            <a:fillRect/>
          </a:stretch>
        </p:blipFill>
        <p:spPr>
          <a:xfrm>
            <a:off x="7239000" y="189253"/>
            <a:ext cx="1676400" cy="1828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L’irritabilité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Il </a:t>
            </a:r>
            <a:r>
              <a:rPr lang="en-CA" sz="2400" dirty="0" err="1" smtClean="0"/>
              <a:t>est</a:t>
            </a:r>
            <a:r>
              <a:rPr lang="en-CA" sz="2400" dirty="0" smtClean="0"/>
              <a:t> plus utile </a:t>
            </a:r>
            <a:r>
              <a:rPr lang="en-CA" sz="2400" dirty="0" err="1" smtClean="0"/>
              <a:t>d’essayer</a:t>
            </a:r>
            <a:r>
              <a:rPr lang="en-CA" sz="2400" dirty="0" smtClean="0"/>
              <a:t> de la </a:t>
            </a:r>
            <a:r>
              <a:rPr lang="en-CA" sz="2400" dirty="0" err="1" smtClean="0"/>
              <a:t>comprendre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de la </a:t>
            </a:r>
            <a:r>
              <a:rPr lang="en-CA" sz="2400" dirty="0" err="1" smtClean="0"/>
              <a:t>condamner</a:t>
            </a:r>
            <a:r>
              <a:rPr lang="en-CA" sz="2400" dirty="0" smtClean="0"/>
              <a:t> et </a:t>
            </a:r>
            <a:r>
              <a:rPr lang="en-CA" sz="2400" dirty="0" err="1" smtClean="0"/>
              <a:t>d’exiger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l’autre</a:t>
            </a:r>
            <a:r>
              <a:rPr lang="en-CA" sz="2400" dirty="0" smtClean="0"/>
              <a:t> change </a:t>
            </a:r>
            <a:r>
              <a:rPr lang="en-CA" sz="2400" dirty="0" err="1" smtClean="0"/>
              <a:t>immédiatement</a:t>
            </a:r>
            <a:endParaRPr lang="en-CA" sz="2400" dirty="0" smtClean="0"/>
          </a:p>
          <a:p>
            <a:endParaRPr lang="en-CA" sz="1200" dirty="0"/>
          </a:p>
          <a:p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plusieurs</a:t>
            </a:r>
            <a:r>
              <a:rPr lang="en-CA" sz="2400" dirty="0" smtClean="0"/>
              <a:t> </a:t>
            </a:r>
            <a:r>
              <a:rPr lang="en-CA" sz="2400" dirty="0" err="1" smtClean="0"/>
              <a:t>émotions</a:t>
            </a:r>
            <a:r>
              <a:rPr lang="en-CA" sz="2400" dirty="0" smtClean="0"/>
              <a:t> </a:t>
            </a:r>
            <a:r>
              <a:rPr lang="en-CA" sz="2400" dirty="0" err="1" smtClean="0"/>
              <a:t>l’irritabilité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contagieuse</a:t>
            </a:r>
            <a:endParaRPr lang="en-CA" sz="2400" dirty="0" smtClean="0"/>
          </a:p>
          <a:p>
            <a:pPr lvl="1"/>
            <a:r>
              <a:rPr lang="en-CA" sz="2000" dirty="0" err="1" smtClean="0"/>
              <a:t>Comportement</a:t>
            </a:r>
            <a:r>
              <a:rPr lang="en-CA" sz="2000" dirty="0" smtClean="0"/>
              <a:t> </a:t>
            </a:r>
            <a:r>
              <a:rPr lang="en-CA" sz="2000" dirty="0" err="1" smtClean="0"/>
              <a:t>bougon</a:t>
            </a:r>
            <a:r>
              <a:rPr lang="en-CA" sz="2000" dirty="0" smtClean="0"/>
              <a:t> de </a:t>
            </a:r>
            <a:r>
              <a:rPr lang="en-CA" sz="2000" dirty="0" err="1" smtClean="0"/>
              <a:t>l’autre</a:t>
            </a:r>
            <a:r>
              <a:rPr lang="en-CA" sz="2000" dirty="0" smtClean="0"/>
              <a:t> fait </a:t>
            </a:r>
            <a:r>
              <a:rPr lang="en-CA" sz="2000" dirty="0" err="1" smtClean="0"/>
              <a:t>remonter</a:t>
            </a:r>
            <a:r>
              <a:rPr lang="en-CA" sz="2000" dirty="0" smtClean="0"/>
              <a:t>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propres</a:t>
            </a:r>
            <a:r>
              <a:rPr lang="en-CA" sz="2000" dirty="0" smtClean="0"/>
              <a:t> </a:t>
            </a:r>
            <a:r>
              <a:rPr lang="en-CA" sz="2000" dirty="0" err="1" smtClean="0"/>
              <a:t>insatisfactions</a:t>
            </a:r>
            <a:endParaRPr lang="en-CA" sz="2000" dirty="0" smtClean="0"/>
          </a:p>
          <a:p>
            <a:endParaRPr lang="en-CA" sz="800" dirty="0" smtClean="0"/>
          </a:p>
          <a:p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dirty="0" err="1" smtClean="0"/>
              <a:t>elle</a:t>
            </a:r>
            <a:r>
              <a:rPr lang="en-CA" sz="2400" dirty="0" smtClean="0"/>
              <a:t> </a:t>
            </a:r>
            <a:r>
              <a:rPr lang="en-CA" sz="2400" dirty="0" err="1" smtClean="0"/>
              <a:t>peut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réduite</a:t>
            </a:r>
            <a:r>
              <a:rPr lang="en-CA" sz="2400" dirty="0" smtClean="0"/>
              <a:t> </a:t>
            </a:r>
            <a:r>
              <a:rPr lang="en-CA" sz="2400" dirty="0" err="1" smtClean="0"/>
              <a:t>si</a:t>
            </a:r>
            <a:r>
              <a:rPr lang="en-CA" sz="2400" dirty="0" smtClean="0"/>
              <a:t> on y </a:t>
            </a:r>
            <a:r>
              <a:rPr lang="en-CA" sz="2400" dirty="0" err="1" smtClean="0"/>
              <a:t>voit</a:t>
            </a:r>
            <a:endParaRPr lang="en-CA" sz="2400" dirty="0" smtClean="0"/>
          </a:p>
          <a:p>
            <a:pPr lvl="1"/>
            <a:r>
              <a:rPr lang="en-CA" sz="2000" dirty="0" smtClean="0"/>
              <a:t>Par la distraction (On </a:t>
            </a:r>
            <a:r>
              <a:rPr lang="en-CA" sz="2000" dirty="0" err="1" smtClean="0"/>
              <a:t>s’occupe</a:t>
            </a:r>
            <a:r>
              <a:rPr lang="en-CA" sz="2000" dirty="0" smtClean="0"/>
              <a:t> </a:t>
            </a:r>
            <a:r>
              <a:rPr lang="en-CA" sz="2000" dirty="0" err="1" smtClean="0"/>
              <a:t>à</a:t>
            </a:r>
            <a:r>
              <a:rPr lang="en-CA" sz="2000" dirty="0" smtClean="0"/>
              <a:t> </a:t>
            </a:r>
            <a:r>
              <a:rPr lang="en-CA" sz="2000" dirty="0" err="1" smtClean="0"/>
              <a:t>ce</a:t>
            </a:r>
            <a:r>
              <a:rPr lang="en-CA" sz="2000" dirty="0" smtClean="0"/>
              <a:t> </a:t>
            </a:r>
            <a:r>
              <a:rPr lang="en-CA" sz="2000" dirty="0" err="1" smtClean="0"/>
              <a:t>qu’on</a:t>
            </a:r>
            <a:r>
              <a:rPr lang="en-CA" sz="2000" dirty="0" smtClean="0"/>
              <a:t> </a:t>
            </a:r>
            <a:r>
              <a:rPr lang="en-CA" sz="2000" dirty="0" err="1" smtClean="0"/>
              <a:t>aime</a:t>
            </a:r>
            <a:r>
              <a:rPr lang="en-CA" sz="2000" dirty="0" smtClean="0"/>
              <a:t>)</a:t>
            </a:r>
          </a:p>
          <a:p>
            <a:pPr lvl="1"/>
            <a:r>
              <a:rPr lang="en-CA" sz="2000" dirty="0"/>
              <a:t>P</a:t>
            </a:r>
            <a:r>
              <a:rPr lang="en-CA" sz="2000" dirty="0" smtClean="0"/>
              <a:t>ar </a:t>
            </a:r>
            <a:r>
              <a:rPr lang="en-CA" sz="2000" dirty="0" err="1" smtClean="0"/>
              <a:t>l’humour</a:t>
            </a:r>
            <a:r>
              <a:rPr lang="en-CA" sz="2000" dirty="0" smtClean="0"/>
              <a:t> (On </a:t>
            </a:r>
            <a:r>
              <a:rPr lang="en-CA" sz="2000" dirty="0" err="1" smtClean="0"/>
              <a:t>rappelle</a:t>
            </a:r>
            <a:r>
              <a:rPr lang="en-CA" sz="2000" dirty="0" smtClean="0"/>
              <a:t> </a:t>
            </a:r>
            <a:r>
              <a:rPr lang="en-CA" sz="2000" dirty="0" err="1" smtClean="0"/>
              <a:t>que</a:t>
            </a:r>
            <a:r>
              <a:rPr lang="en-CA" sz="2000" dirty="0" smtClean="0"/>
              <a:t> la vie </a:t>
            </a:r>
            <a:r>
              <a:rPr lang="en-CA" sz="2000" dirty="0" err="1" smtClean="0"/>
              <a:t>peut</a:t>
            </a:r>
            <a:r>
              <a:rPr lang="en-CA" sz="2000" dirty="0" smtClean="0"/>
              <a:t> </a:t>
            </a:r>
            <a:r>
              <a:rPr lang="en-CA" sz="2000" dirty="0" err="1" smtClean="0"/>
              <a:t>être</a:t>
            </a:r>
            <a:r>
              <a:rPr lang="en-CA" sz="2000" dirty="0" smtClean="0"/>
              <a:t> plus </a:t>
            </a:r>
            <a:r>
              <a:rPr lang="en-CA" sz="2000" dirty="0" err="1" smtClean="0"/>
              <a:t>légère</a:t>
            </a:r>
            <a:r>
              <a:rPr lang="en-CA" sz="2000" dirty="0" smtClean="0"/>
              <a:t>)</a:t>
            </a:r>
            <a:endParaRPr lang="en-CA" sz="2000" dirty="0"/>
          </a:p>
          <a:p>
            <a:pPr lvl="1"/>
            <a:r>
              <a:rPr lang="en-CA" sz="2000" dirty="0" smtClean="0"/>
              <a:t>Par la </a:t>
            </a:r>
            <a:r>
              <a:rPr lang="en-CA" sz="2000" dirty="0" err="1" smtClean="0"/>
              <a:t>gentillesse</a:t>
            </a:r>
            <a:r>
              <a:rPr lang="en-CA" sz="2000" dirty="0" smtClean="0"/>
              <a:t> (On </a:t>
            </a:r>
            <a:r>
              <a:rPr lang="en-CA" sz="2000" dirty="0" err="1" smtClean="0"/>
              <a:t>lui</a:t>
            </a:r>
            <a:r>
              <a:rPr lang="en-CA" sz="2000" dirty="0" smtClean="0"/>
              <a:t> </a:t>
            </a:r>
            <a:r>
              <a:rPr lang="en-CA" sz="2000" dirty="0" err="1" smtClean="0"/>
              <a:t>rappelle</a:t>
            </a:r>
            <a:r>
              <a:rPr lang="en-CA" sz="2000" dirty="0" smtClean="0"/>
              <a:t> </a:t>
            </a:r>
            <a:r>
              <a:rPr lang="en-CA" sz="2000" dirty="0" err="1" smtClean="0"/>
              <a:t>qu’il</a:t>
            </a:r>
            <a:r>
              <a:rPr lang="en-CA" sz="2000" dirty="0" smtClean="0"/>
              <a:t> </a:t>
            </a:r>
            <a:r>
              <a:rPr lang="en-CA" sz="2000" dirty="0" err="1" smtClean="0"/>
              <a:t>est</a:t>
            </a:r>
            <a:r>
              <a:rPr lang="en-CA" sz="2000" dirty="0" smtClean="0"/>
              <a:t> </a:t>
            </a:r>
            <a:r>
              <a:rPr lang="en-CA" sz="2000" dirty="0" err="1" smtClean="0"/>
              <a:t>apprécié</a:t>
            </a:r>
            <a:r>
              <a:rPr lang="en-CA" sz="2000" dirty="0" smtClean="0"/>
              <a:t>)</a:t>
            </a:r>
            <a:endParaRPr lang="fr-CA" sz="2000" dirty="0"/>
          </a:p>
        </p:txBody>
      </p:sp>
      <p:pic>
        <p:nvPicPr>
          <p:cNvPr id="4" name="Image 3" descr="mauvaisehumeur.jpg"/>
          <p:cNvPicPr>
            <a:picLocks noChangeAspect="1"/>
          </p:cNvPicPr>
          <p:nvPr/>
        </p:nvPicPr>
        <p:blipFill>
          <a:blip r:embed="rId2" cstate="print"/>
          <a:srcRect l="20945" t="5246" r="24436" b="5246"/>
          <a:stretch>
            <a:fillRect/>
          </a:stretch>
        </p:blipFill>
        <p:spPr>
          <a:xfrm>
            <a:off x="7162800" y="304800"/>
            <a:ext cx="1676400" cy="18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5026314" cy="1143000"/>
          </a:xfrm>
        </p:spPr>
        <p:txBody>
          <a:bodyPr/>
          <a:lstStyle/>
          <a:p>
            <a:r>
              <a:rPr lang="fr-FR" dirty="0" smtClean="0"/>
              <a:t>Se fâcher contre soi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819400"/>
            <a:ext cx="8239461" cy="378121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Ceux qui se fâchent souvent se fâchent aussi contre eux-mêmes</a:t>
            </a:r>
          </a:p>
          <a:p>
            <a:endParaRPr lang="fr-FR" sz="1200" dirty="0" smtClean="0"/>
          </a:p>
          <a:p>
            <a:r>
              <a:rPr lang="fr-FR" sz="2800" dirty="0" smtClean="0"/>
              <a:t>On se critique, on se réprimande, on s’impatiente, on se punit mentalement</a:t>
            </a:r>
          </a:p>
          <a:p>
            <a:endParaRPr lang="fr-FR" sz="1200" dirty="0" smtClean="0"/>
          </a:p>
          <a:p>
            <a:r>
              <a:rPr lang="fr-FR" sz="2800" dirty="0" smtClean="0"/>
              <a:t>Parce qu’on est pas à la hauteur, pas parfait, pas comme on voudrait</a:t>
            </a:r>
          </a:p>
          <a:p>
            <a:endParaRPr lang="fr-FR" sz="1200" dirty="0" smtClean="0"/>
          </a:p>
          <a:p>
            <a:r>
              <a:rPr lang="fr-FR" sz="2800" dirty="0" smtClean="0"/>
              <a:t>Ça peut refléter notre état insatisfait, irritable, déprimé ou intolérant</a:t>
            </a:r>
          </a:p>
          <a:p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924" t="3297" r="14325" b="12746"/>
          <a:stretch/>
        </p:blipFill>
        <p:spPr>
          <a:xfrm>
            <a:off x="6324600" y="152400"/>
            <a:ext cx="2575383" cy="27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3701"/>
            <a:ext cx="5757449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 fâcher contre soi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5303"/>
            <a:ext cx="8229600" cy="4252873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A petite dose, se critiquer peut aider à s’améliorer </a:t>
            </a:r>
          </a:p>
          <a:p>
            <a:endParaRPr lang="fr-FR" sz="1200" dirty="0" smtClean="0"/>
          </a:p>
          <a:p>
            <a:r>
              <a:rPr lang="fr-FR" sz="2800" dirty="0" smtClean="0"/>
              <a:t>A grande dose, ça peut nous dévaloriser, nous faire perdre de l’assurance, nous déprimer</a:t>
            </a:r>
          </a:p>
          <a:p>
            <a:endParaRPr lang="fr-FR" sz="1200" dirty="0" smtClean="0"/>
          </a:p>
          <a:p>
            <a:r>
              <a:rPr lang="fr-FR" sz="2800" dirty="0" smtClean="0"/>
              <a:t>Certains se font même mal physiquement </a:t>
            </a:r>
          </a:p>
          <a:p>
            <a:endParaRPr lang="fr-FR" sz="1200" dirty="0" smtClean="0"/>
          </a:p>
          <a:p>
            <a:r>
              <a:rPr lang="fr-FR" sz="2800" dirty="0"/>
              <a:t>Il faut se pardonner nos travers,  s’accepter </a:t>
            </a:r>
            <a:endParaRPr lang="fr-FR" sz="2800" dirty="0" smtClean="0"/>
          </a:p>
          <a:p>
            <a:endParaRPr lang="fr-FR" sz="1200" dirty="0"/>
          </a:p>
          <a:p>
            <a:r>
              <a:rPr lang="fr-FR" sz="2800" dirty="0" smtClean="0"/>
              <a:t>Il faut prendre soin de soi, se traiter comme un être cher </a:t>
            </a:r>
          </a:p>
        </p:txBody>
      </p:sp>
    </p:spTree>
    <p:extLst>
      <p:ext uri="{BB962C8B-B14F-4D97-AF65-F5344CB8AC3E}">
        <p14:creationId xmlns:p14="http://schemas.microsoft.com/office/powerpoint/2010/main" val="295250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172200" cy="1343533"/>
          </a:xfrm>
        </p:spPr>
        <p:txBody>
          <a:bodyPr>
            <a:normAutofit/>
          </a:bodyPr>
          <a:lstStyle/>
          <a:p>
            <a:r>
              <a:rPr lang="fr-FR" sz="3800" dirty="0"/>
              <a:t>P</a:t>
            </a:r>
            <a:r>
              <a:rPr lang="fr-FR" sz="3800" dirty="0" smtClean="0"/>
              <a:t>oser des questions </a:t>
            </a:r>
            <a:br>
              <a:rPr lang="fr-FR" sz="3800" dirty="0" smtClean="0"/>
            </a:br>
            <a:r>
              <a:rPr lang="fr-FR" sz="3800" dirty="0" smtClean="0"/>
              <a:t>à son émotion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13447"/>
            <a:ext cx="8396880" cy="3512715"/>
          </a:xfrm>
        </p:spPr>
        <p:txBody>
          <a:bodyPr>
            <a:noAutofit/>
          </a:bodyPr>
          <a:lstStyle/>
          <a:p>
            <a:r>
              <a:rPr lang="fr-FR" sz="2800" dirty="0" smtClean="0"/>
              <a:t>Est-ce que je </a:t>
            </a:r>
            <a:r>
              <a:rPr lang="fr-FR" sz="2800" smtClean="0"/>
              <a:t>me fâche </a:t>
            </a:r>
            <a:r>
              <a:rPr lang="fr-FR" sz="2800" dirty="0" smtClean="0"/>
              <a:t>à cause de mes sensibilités?</a:t>
            </a:r>
          </a:p>
          <a:p>
            <a:endParaRPr lang="fr-FR" sz="1200" dirty="0" smtClean="0"/>
          </a:p>
          <a:p>
            <a:r>
              <a:rPr lang="fr-FR" sz="2800" dirty="0" smtClean="0"/>
              <a:t>Est-ce que d’autres réagiraient un peu différemment?</a:t>
            </a:r>
          </a:p>
          <a:p>
            <a:endParaRPr lang="fr-FR" sz="1200" dirty="0" smtClean="0"/>
          </a:p>
          <a:p>
            <a:r>
              <a:rPr lang="fr-FR" sz="2800" dirty="0" smtClean="0"/>
              <a:t>Est</a:t>
            </a:r>
            <a:r>
              <a:rPr lang="fr-FR" sz="2800" dirty="0"/>
              <a:t>-ce si </a:t>
            </a:r>
            <a:r>
              <a:rPr lang="fr-FR" sz="2800" dirty="0" smtClean="0"/>
              <a:t>grave?  Est-ce que mon émotion a pris le contrôle?</a:t>
            </a:r>
          </a:p>
          <a:p>
            <a:endParaRPr lang="fr-FR" sz="1200" dirty="0" smtClean="0"/>
          </a:p>
          <a:p>
            <a:r>
              <a:rPr lang="fr-FR" sz="2800" dirty="0" smtClean="0"/>
              <a:t>Est-ce que je pourrais mieux régler la situation si ma réaction avait une intensité un peu plus basse?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194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</a:t>
            </a:r>
            <a:r>
              <a:rPr lang="en-CA" dirty="0" err="1" smtClean="0"/>
              <a:t>d’irritabilité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 smtClean="0"/>
              <a:t>Trouve</a:t>
            </a:r>
            <a:r>
              <a:rPr lang="en-CA" dirty="0" smtClean="0"/>
              <a:t> un </a:t>
            </a:r>
            <a:r>
              <a:rPr lang="en-CA" dirty="0" err="1" smtClean="0"/>
              <a:t>exemple</a:t>
            </a:r>
            <a:r>
              <a:rPr lang="en-CA" dirty="0" smtClean="0"/>
              <a:t> de:</a:t>
            </a:r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arenR"/>
            </a:pPr>
            <a:r>
              <a:rPr lang="en-CA" sz="2400" dirty="0"/>
              <a:t>Phrase </a:t>
            </a:r>
            <a:r>
              <a:rPr lang="en-CA" sz="2400" dirty="0" err="1" smtClean="0"/>
              <a:t>défensive</a:t>
            </a:r>
            <a:r>
              <a:rPr lang="en-CA" sz="2400" dirty="0"/>
              <a:t> </a:t>
            </a:r>
            <a:r>
              <a:rPr lang="en-CA" sz="2400" dirty="0" smtClean="0"/>
              <a:t>_________________________________________________</a:t>
            </a:r>
          </a:p>
          <a:p>
            <a:pPr marL="514350" indent="-514350">
              <a:buFont typeface="+mj-lt"/>
              <a:buAutoNum type="arabicParenR"/>
            </a:pPr>
            <a:endParaRPr lang="fr-CA" sz="800" dirty="0"/>
          </a:p>
          <a:p>
            <a:pPr marL="514350" indent="-514350">
              <a:buFont typeface="+mj-lt"/>
              <a:buAutoNum type="arabicParenR"/>
            </a:pPr>
            <a:r>
              <a:rPr lang="en-CA" sz="2400" dirty="0"/>
              <a:t>Phrase </a:t>
            </a:r>
            <a:r>
              <a:rPr lang="en-CA" sz="2400" dirty="0" err="1" smtClean="0"/>
              <a:t>sarcastique</a:t>
            </a:r>
            <a:r>
              <a:rPr lang="en-CA" sz="2400" dirty="0" smtClean="0"/>
              <a:t>  _________________________________________________</a:t>
            </a:r>
          </a:p>
          <a:p>
            <a:pPr marL="514350" indent="-514350">
              <a:buFont typeface="+mj-lt"/>
              <a:buAutoNum type="arabicParenR"/>
            </a:pPr>
            <a:endParaRPr lang="en-CA" sz="800" dirty="0" smtClean="0"/>
          </a:p>
          <a:p>
            <a:pPr marL="514350" indent="-514350">
              <a:buFont typeface="+mj-lt"/>
              <a:buAutoNum type="arabicParenR"/>
            </a:pPr>
            <a:r>
              <a:rPr lang="en-CA" sz="2400" dirty="0" smtClean="0"/>
              <a:t>Phrase </a:t>
            </a:r>
            <a:r>
              <a:rPr lang="en-CA" sz="2400" dirty="0" err="1" smtClean="0"/>
              <a:t>blessante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9466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La rivalité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Provoquer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S’affirmer, s’indigner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arenR"/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Rejeter, Mépriser, Humilier, Se venger</a:t>
            </a:r>
          </a:p>
          <a:p>
            <a:pPr lvl="0">
              <a:spcBef>
                <a:spcPts val="0"/>
              </a:spcBef>
              <a:buFont typeface="+mj-lt"/>
              <a:buAutoNum type="arabicParenR"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Intimider, Manipuler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 comportement antisocial</a:t>
            </a:r>
            <a:endParaRPr lang="fr-CA" sz="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fr-CA" dirty="0" smtClean="0"/>
          </a:p>
        </p:txBody>
      </p:sp>
      <p:pic>
        <p:nvPicPr>
          <p:cNvPr id="5" name="Image 4" descr="meanface2.jpg"/>
          <p:cNvPicPr>
            <a:picLocks noChangeAspect="1"/>
          </p:cNvPicPr>
          <p:nvPr/>
        </p:nvPicPr>
        <p:blipFill rotWithShape="1">
          <a:blip r:embed="rId2" cstate="print"/>
          <a:srcRect b="10741"/>
          <a:stretch/>
        </p:blipFill>
        <p:spPr>
          <a:xfrm>
            <a:off x="7279712" y="234696"/>
            <a:ext cx="1559488" cy="157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de base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Vrai  (V)ou Faux (F):  Une réaction agressive peut être déclenchée par:  Une insulte (  ), Une frustration  (  ), La peur (  )</a:t>
            </a:r>
          </a:p>
          <a:p>
            <a:pPr marL="457200" indent="-457200">
              <a:buFont typeface="+mj-lt"/>
              <a:buAutoNum type="arabicParenR"/>
            </a:pPr>
            <a:endParaRPr lang="fr-CA" sz="1200" dirty="0" smtClean="0"/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Quels sont les effets possibles de dénigrer rejeter ou mépriser quelqu’un ? ________________________________________________</a:t>
            </a:r>
          </a:p>
          <a:p>
            <a:pPr marL="0" indent="0">
              <a:buNone/>
            </a:pPr>
            <a:r>
              <a:rPr lang="fr-CA" sz="2400" dirty="0"/>
              <a:t> </a:t>
            </a:r>
            <a:r>
              <a:rPr lang="fr-CA" sz="2400" dirty="0" smtClean="0"/>
              <a:t>      ________________________________________________</a:t>
            </a:r>
          </a:p>
          <a:p>
            <a:pPr marL="457200" indent="-457200">
              <a:buFont typeface="+mj-lt"/>
              <a:buAutoNum type="arabicParenR"/>
            </a:pPr>
            <a:endParaRPr lang="fr-CA" sz="1200" dirty="0" smtClean="0"/>
          </a:p>
          <a:p>
            <a:pPr marL="457200" indent="-457200">
              <a:buFont typeface="+mj-lt"/>
              <a:buAutoNum type="arabicParenR" startAt="3"/>
            </a:pPr>
            <a:r>
              <a:rPr lang="fr-CA" sz="2400" dirty="0" smtClean="0"/>
              <a:t>Connaissez-vous quelques comportements d’opposition ? ________________________________________________</a:t>
            </a:r>
          </a:p>
          <a:p>
            <a:pPr marL="457200" indent="-457200">
              <a:buFont typeface="+mj-lt"/>
              <a:buAutoNum type="arabicParenR" startAt="3"/>
            </a:pPr>
            <a:endParaRPr lang="fr-CA" sz="2400" dirty="0" smtClean="0"/>
          </a:p>
          <a:p>
            <a:pPr marL="457200" indent="-457200">
              <a:buFont typeface="+mj-lt"/>
              <a:buAutoNum type="arabicParenR" startAt="3"/>
            </a:pPr>
            <a:endParaRPr lang="fr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953000" cy="1143000"/>
          </a:xfrm>
        </p:spPr>
        <p:txBody>
          <a:bodyPr/>
          <a:lstStyle/>
          <a:p>
            <a:r>
              <a:rPr lang="fr-FR" dirty="0" smtClean="0"/>
              <a:t>La rivalité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077200" cy="39925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fr-FR" sz="3300" dirty="0" smtClean="0"/>
              <a:t>La </a:t>
            </a:r>
            <a:r>
              <a:rPr lang="fr-FR" sz="3300" dirty="0"/>
              <a:t>rivalité est naturelle</a:t>
            </a:r>
          </a:p>
          <a:p>
            <a:pPr lvl="1">
              <a:spcBef>
                <a:spcPts val="0"/>
              </a:spcBef>
            </a:pPr>
            <a:r>
              <a:rPr lang="fr-CA" dirty="0" smtClean="0"/>
              <a:t>Quand on trouve qu’on est pas assez considéré ou aimé </a:t>
            </a:r>
          </a:p>
          <a:p>
            <a:pPr lvl="1">
              <a:spcBef>
                <a:spcPts val="0"/>
              </a:spcBef>
            </a:pPr>
            <a:r>
              <a:rPr lang="fr-CA" dirty="0" smtClean="0"/>
              <a:t>Quand </a:t>
            </a:r>
            <a:r>
              <a:rPr lang="fr-CA" dirty="0"/>
              <a:t>on est jaloux, envieux</a:t>
            </a:r>
          </a:p>
          <a:p>
            <a:pPr lvl="1">
              <a:spcBef>
                <a:spcPts val="0"/>
              </a:spcBef>
            </a:pPr>
            <a:r>
              <a:rPr lang="fr-CA" dirty="0"/>
              <a:t>Quand on manque de fierté, de statut, de pouvoir </a:t>
            </a:r>
          </a:p>
          <a:p>
            <a:endParaRPr lang="fr-FR" sz="1400" dirty="0" smtClean="0"/>
          </a:p>
          <a:p>
            <a:r>
              <a:rPr lang="fr-FR" dirty="0" smtClean="0"/>
              <a:t>Elle peut donner envie de</a:t>
            </a:r>
          </a:p>
          <a:p>
            <a:pPr lvl="1"/>
            <a:r>
              <a:rPr lang="fr-FR" dirty="0" smtClean="0"/>
              <a:t>S’affirmer, provoquer, ridiculiser, rejeter, mépriser</a:t>
            </a:r>
            <a:endParaRPr lang="fr-FR" dirty="0"/>
          </a:p>
          <a:p>
            <a:endParaRPr lang="fr-FR" sz="1400" dirty="0"/>
          </a:p>
          <a:p>
            <a:r>
              <a:rPr lang="fr-FR" dirty="0" smtClean="0"/>
              <a:t>Elle peut être tempérée par</a:t>
            </a:r>
          </a:p>
          <a:p>
            <a:pPr lvl="1"/>
            <a:r>
              <a:rPr lang="fr-FR" dirty="0"/>
              <a:t>L’esprit de </a:t>
            </a:r>
            <a:r>
              <a:rPr lang="fr-FR" dirty="0" smtClean="0"/>
              <a:t>groupe (solidarité, partage d’expériences, épreuves)  </a:t>
            </a:r>
            <a:endParaRPr lang="fr-FR" dirty="0"/>
          </a:p>
          <a:p>
            <a:pPr lvl="1"/>
            <a:r>
              <a:rPr lang="fr-FR" dirty="0" smtClean="0"/>
              <a:t>La résistance de l’entourage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64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943600" cy="1143000"/>
          </a:xfrm>
        </p:spPr>
        <p:txBody>
          <a:bodyPr>
            <a:normAutofit/>
          </a:bodyPr>
          <a:lstStyle/>
          <a:p>
            <a:r>
              <a:rPr lang="en-CA" dirty="0" err="1" smtClean="0"/>
              <a:t>L’envie</a:t>
            </a:r>
            <a:r>
              <a:rPr lang="en-CA" dirty="0" smtClean="0"/>
              <a:t> de </a:t>
            </a:r>
            <a:r>
              <a:rPr lang="en-CA" dirty="0" err="1" smtClean="0"/>
              <a:t>s’affirmer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lnSpcReduction="10000"/>
          </a:bodyPr>
          <a:lstStyle/>
          <a:p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plusieurs</a:t>
            </a:r>
            <a:r>
              <a:rPr lang="en-CA" sz="2400" dirty="0" smtClean="0"/>
              <a:t> </a:t>
            </a:r>
            <a:r>
              <a:rPr lang="en-CA" sz="2400" dirty="0" err="1" smtClean="0"/>
              <a:t>animaux</a:t>
            </a:r>
            <a:r>
              <a:rPr lang="en-CA" sz="2400" dirty="0" smtClean="0"/>
              <a:t>, les </a:t>
            </a:r>
            <a:r>
              <a:rPr lang="en-CA" sz="2400" dirty="0" err="1" smtClean="0"/>
              <a:t>humains</a:t>
            </a:r>
            <a:r>
              <a:rPr lang="en-CA" sz="2400" dirty="0" smtClean="0"/>
              <a:t> </a:t>
            </a:r>
            <a:r>
              <a:rPr lang="en-CA" sz="2400" dirty="0" err="1" smtClean="0"/>
              <a:t>ont</a:t>
            </a:r>
            <a:r>
              <a:rPr lang="en-CA" sz="2400" dirty="0" smtClean="0"/>
              <a:t> des instincts pour </a:t>
            </a:r>
            <a:r>
              <a:rPr lang="en-CA" sz="2400" dirty="0" err="1" smtClean="0"/>
              <a:t>prendre</a:t>
            </a:r>
            <a:r>
              <a:rPr lang="en-CA" sz="2400" dirty="0" smtClean="0"/>
              <a:t> </a:t>
            </a:r>
            <a:r>
              <a:rPr lang="en-CA" sz="2400" dirty="0" err="1" smtClean="0"/>
              <a:t>leur</a:t>
            </a:r>
            <a:r>
              <a:rPr lang="en-CA" sz="2400" dirty="0" smtClean="0"/>
              <a:t> </a:t>
            </a:r>
            <a:r>
              <a:rPr lang="en-CA" sz="2400" dirty="0"/>
              <a:t>place </a:t>
            </a:r>
            <a:r>
              <a:rPr lang="en-CA" sz="2400" dirty="0" err="1"/>
              <a:t>dans</a:t>
            </a:r>
            <a:r>
              <a:rPr lang="en-CA" sz="2400" dirty="0"/>
              <a:t> le </a:t>
            </a:r>
            <a:r>
              <a:rPr lang="en-CA" sz="2400" dirty="0" err="1" smtClean="0"/>
              <a:t>groupe</a:t>
            </a:r>
            <a:r>
              <a:rPr lang="en-CA" sz="2400" dirty="0" smtClean="0"/>
              <a:t> et la </a:t>
            </a:r>
            <a:r>
              <a:rPr lang="en-CA" sz="2400" dirty="0" err="1" smtClean="0"/>
              <a:t>maintenir</a:t>
            </a:r>
            <a:endParaRPr lang="en-CA" sz="2400" dirty="0" smtClean="0"/>
          </a:p>
          <a:p>
            <a:endParaRPr lang="en-CA" sz="800" dirty="0" smtClean="0"/>
          </a:p>
          <a:p>
            <a:r>
              <a:rPr lang="en-CA" sz="2400" dirty="0" err="1" smtClean="0"/>
              <a:t>L’envie</a:t>
            </a:r>
            <a:r>
              <a:rPr lang="en-CA" sz="2400" dirty="0" smtClean="0"/>
              <a:t> de </a:t>
            </a:r>
            <a:r>
              <a:rPr lang="en-CA" sz="2400" dirty="0" err="1" smtClean="0"/>
              <a:t>s’affirmer</a:t>
            </a:r>
            <a:r>
              <a:rPr lang="en-CA" sz="2400" dirty="0" smtClean="0"/>
              <a:t> en fait </a:t>
            </a:r>
            <a:r>
              <a:rPr lang="en-CA" sz="2400" dirty="0" err="1" smtClean="0"/>
              <a:t>partie</a:t>
            </a:r>
            <a:endParaRPr lang="en-CA" sz="2400" dirty="0" smtClean="0"/>
          </a:p>
          <a:p>
            <a:pPr lvl="1"/>
            <a:r>
              <a:rPr lang="en-CA" sz="2000" dirty="0" err="1" smtClean="0"/>
              <a:t>Quand</a:t>
            </a:r>
            <a:r>
              <a:rPr lang="en-CA" sz="2000" dirty="0" smtClean="0"/>
              <a:t> on </a:t>
            </a:r>
            <a:r>
              <a:rPr lang="en-CA" sz="2000" dirty="0" err="1" smtClean="0"/>
              <a:t>pense</a:t>
            </a:r>
            <a:r>
              <a:rPr lang="en-CA" sz="2000" dirty="0" smtClean="0"/>
              <a:t> savoir </a:t>
            </a:r>
            <a:r>
              <a:rPr lang="en-CA" sz="2000" dirty="0" err="1" smtClean="0"/>
              <a:t>ce</a:t>
            </a:r>
            <a:r>
              <a:rPr lang="en-CA" sz="2000" dirty="0" smtClean="0"/>
              <a:t> </a:t>
            </a:r>
            <a:r>
              <a:rPr lang="en-CA" sz="2000" dirty="0" err="1" smtClean="0"/>
              <a:t>qu’il</a:t>
            </a:r>
            <a:r>
              <a:rPr lang="en-CA" sz="2000" dirty="0" smtClean="0"/>
              <a:t> </a:t>
            </a:r>
            <a:r>
              <a:rPr lang="en-CA" sz="2000" dirty="0" err="1" smtClean="0"/>
              <a:t>faut</a:t>
            </a:r>
            <a:r>
              <a:rPr lang="en-CA" sz="2000" dirty="0" smtClean="0"/>
              <a:t> faire </a:t>
            </a:r>
            <a:r>
              <a:rPr lang="en-CA" sz="2000" dirty="0" err="1" smtClean="0"/>
              <a:t>ou</a:t>
            </a:r>
            <a:r>
              <a:rPr lang="en-CA" sz="2000" dirty="0" smtClean="0"/>
              <a:t> </a:t>
            </a:r>
            <a:r>
              <a:rPr lang="en-CA" sz="2000" dirty="0" err="1" smtClean="0"/>
              <a:t>qu’on</a:t>
            </a:r>
            <a:r>
              <a:rPr lang="en-CA" sz="2000" dirty="0" smtClean="0"/>
              <a:t> a raison</a:t>
            </a:r>
          </a:p>
          <a:p>
            <a:pPr lvl="1"/>
            <a:r>
              <a:rPr lang="en-CA" sz="2000" dirty="0" err="1" smtClean="0"/>
              <a:t>Quand</a:t>
            </a:r>
            <a:r>
              <a:rPr lang="en-CA" sz="2000" dirty="0" smtClean="0"/>
              <a:t> on a </a:t>
            </a:r>
            <a:r>
              <a:rPr lang="en-CA" sz="2000" dirty="0" err="1" smtClean="0"/>
              <a:t>l’impression</a:t>
            </a:r>
            <a:r>
              <a:rPr lang="en-CA" sz="2000" dirty="0" smtClean="0"/>
              <a:t> </a:t>
            </a:r>
            <a:r>
              <a:rPr lang="en-CA" sz="2000" dirty="0" err="1" smtClean="0"/>
              <a:t>qu’on</a:t>
            </a:r>
            <a:r>
              <a:rPr lang="en-CA" sz="2000" dirty="0" smtClean="0"/>
              <a:t> </a:t>
            </a:r>
            <a:r>
              <a:rPr lang="en-CA" sz="2000" dirty="0" err="1" smtClean="0"/>
              <a:t>contrôle</a:t>
            </a:r>
            <a:r>
              <a:rPr lang="en-CA" sz="2000" dirty="0" smtClean="0"/>
              <a:t> </a:t>
            </a:r>
            <a:r>
              <a:rPr lang="en-CA" sz="2000" dirty="0" err="1" smtClean="0"/>
              <a:t>peu</a:t>
            </a:r>
            <a:r>
              <a:rPr lang="en-CA" sz="2000" dirty="0" smtClean="0"/>
              <a:t> </a:t>
            </a:r>
            <a:r>
              <a:rPr lang="en-CA" sz="2000" dirty="0" err="1" smtClean="0"/>
              <a:t>ce</a:t>
            </a:r>
            <a:r>
              <a:rPr lang="en-CA" sz="2000" dirty="0" smtClean="0"/>
              <a:t> qui nous arrive</a:t>
            </a:r>
          </a:p>
          <a:p>
            <a:pPr lvl="1"/>
            <a:r>
              <a:rPr lang="en-CA" sz="2000" dirty="0" err="1" smtClean="0"/>
              <a:t>Quand</a:t>
            </a:r>
            <a:r>
              <a:rPr lang="en-CA" sz="2000" dirty="0" smtClean="0"/>
              <a:t> on </a:t>
            </a:r>
            <a:r>
              <a:rPr lang="en-CA" sz="2000" dirty="0" err="1" smtClean="0"/>
              <a:t>manque</a:t>
            </a:r>
            <a:r>
              <a:rPr lang="en-CA" sz="2000" dirty="0" smtClean="0"/>
              <a:t> de </a:t>
            </a:r>
            <a:r>
              <a:rPr lang="en-CA" sz="2000" dirty="0" err="1" smtClean="0"/>
              <a:t>pouvoir</a:t>
            </a:r>
            <a:r>
              <a:rPr lang="en-CA" sz="2000" dirty="0" smtClean="0"/>
              <a:t>, </a:t>
            </a:r>
            <a:r>
              <a:rPr lang="en-CA" sz="2000" dirty="0" err="1" smtClean="0"/>
              <a:t>qu’on</a:t>
            </a:r>
            <a:r>
              <a:rPr lang="en-CA" sz="2000" dirty="0" smtClean="0"/>
              <a:t> </a:t>
            </a:r>
            <a:r>
              <a:rPr lang="en-CA" sz="2000" dirty="0" err="1" smtClean="0"/>
              <a:t>subit</a:t>
            </a:r>
            <a:r>
              <a:rPr lang="en-CA" sz="2000" dirty="0" smtClean="0"/>
              <a:t> trop de </a:t>
            </a:r>
            <a:r>
              <a:rPr lang="en-CA" sz="2000" dirty="0" err="1" smtClean="0"/>
              <a:t>pression</a:t>
            </a:r>
            <a:r>
              <a:rPr lang="en-CA" sz="2000" dirty="0" smtClean="0"/>
              <a:t> </a:t>
            </a:r>
            <a:r>
              <a:rPr lang="en-CA" sz="2000" dirty="0" err="1" smtClean="0"/>
              <a:t>à</a:t>
            </a:r>
            <a:r>
              <a:rPr lang="en-CA" sz="2000" dirty="0" smtClean="0"/>
              <a:t> </a:t>
            </a:r>
            <a:r>
              <a:rPr lang="en-CA" sz="2000" dirty="0" err="1" smtClean="0"/>
              <a:t>céder</a:t>
            </a:r>
            <a:r>
              <a:rPr lang="en-CA" sz="2000" dirty="0" smtClean="0"/>
              <a:t> du terrain</a:t>
            </a:r>
          </a:p>
          <a:p>
            <a:endParaRPr lang="en-CA" sz="800" dirty="0" smtClean="0"/>
          </a:p>
          <a:p>
            <a:r>
              <a:rPr lang="en-CA" sz="2400" dirty="0" err="1" smtClean="0"/>
              <a:t>S’affirmer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un </a:t>
            </a:r>
            <a:r>
              <a:rPr lang="en-CA" sz="2400" dirty="0" err="1" smtClean="0"/>
              <a:t>acte</a:t>
            </a:r>
            <a:r>
              <a:rPr lang="en-CA" sz="2400" dirty="0" smtClean="0"/>
              <a:t> de résistance aux </a:t>
            </a:r>
            <a:r>
              <a:rPr lang="en-CA" sz="2400" dirty="0" err="1" smtClean="0"/>
              <a:t>tentatives</a:t>
            </a:r>
            <a:r>
              <a:rPr lang="en-CA" sz="2400" dirty="0" smtClean="0"/>
              <a:t> de </a:t>
            </a:r>
            <a:r>
              <a:rPr lang="en-CA" sz="2400" dirty="0" err="1" smtClean="0"/>
              <a:t>contrôle</a:t>
            </a:r>
            <a:r>
              <a:rPr lang="en-CA" sz="2400" dirty="0" smtClean="0"/>
              <a:t> des </a:t>
            </a:r>
            <a:r>
              <a:rPr lang="en-CA" sz="2400" dirty="0" err="1" smtClean="0"/>
              <a:t>autres</a:t>
            </a:r>
            <a:r>
              <a:rPr lang="en-CA" sz="2400" dirty="0" smtClean="0"/>
              <a:t> et aux </a:t>
            </a:r>
            <a:r>
              <a:rPr lang="en-CA" sz="2400" dirty="0" err="1" smtClean="0"/>
              <a:t>gestes</a:t>
            </a:r>
            <a:r>
              <a:rPr lang="en-CA" sz="2400" dirty="0" smtClean="0"/>
              <a:t> </a:t>
            </a:r>
            <a:r>
              <a:rPr lang="en-CA" sz="2400" dirty="0" err="1" smtClean="0"/>
              <a:t>d’abus</a:t>
            </a: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8496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700087"/>
            <a:ext cx="4724400" cy="1143000"/>
          </a:xfrm>
        </p:spPr>
        <p:txBody>
          <a:bodyPr/>
          <a:lstStyle/>
          <a:p>
            <a:r>
              <a:rPr lang="fr-CA" dirty="0" smtClean="0"/>
              <a:t>S’affirmer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434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On veut tous être acceptés et aimés mais oublier qui on est et se soumettre à un autre est un prix excessif</a:t>
            </a:r>
          </a:p>
          <a:p>
            <a:pPr marL="0" indent="0">
              <a:buNone/>
            </a:pPr>
            <a:endParaRPr lang="fr-CA" sz="800" dirty="0"/>
          </a:p>
          <a:p>
            <a:r>
              <a:rPr lang="fr-CA" sz="2400" dirty="0" smtClean="0"/>
              <a:t>Tout le monde a droit au respect sans exception</a:t>
            </a:r>
          </a:p>
          <a:p>
            <a:endParaRPr lang="fr-CA" sz="900" dirty="0" smtClean="0"/>
          </a:p>
          <a:p>
            <a:r>
              <a:rPr lang="fr-CA" sz="2400" dirty="0" smtClean="0"/>
              <a:t>Certaines occasions nécessitent qu’on redemande le respect ou qu’on clarifie nos limites face aux autres</a:t>
            </a:r>
          </a:p>
          <a:p>
            <a:endParaRPr lang="fr-CA" sz="900" dirty="0" smtClean="0"/>
          </a:p>
          <a:p>
            <a:r>
              <a:rPr lang="fr-CA" sz="2400" dirty="0" smtClean="0"/>
              <a:t>Certaines personnes peuvent (volontairement ou non)</a:t>
            </a:r>
          </a:p>
          <a:p>
            <a:pPr lvl="1"/>
            <a:r>
              <a:rPr lang="fr-CA" sz="2000" dirty="0" smtClean="0"/>
              <a:t>Nous faire des demandes exagérées</a:t>
            </a:r>
          </a:p>
          <a:p>
            <a:pPr lvl="1"/>
            <a:r>
              <a:rPr lang="fr-CA" sz="2000" dirty="0" smtClean="0"/>
              <a:t>Tenter de nous influencer ou de nous contrôler</a:t>
            </a:r>
          </a:p>
          <a:p>
            <a:pPr lvl="1"/>
            <a:r>
              <a:rPr lang="fr-CA" sz="2000" dirty="0" smtClean="0"/>
              <a:t>Empiéter sur nos valeurs, nos désirs, nos relations…</a:t>
            </a:r>
          </a:p>
          <a:p>
            <a:pPr lvl="1"/>
            <a:endParaRPr lang="fr-CA" sz="2000" dirty="0" smtClean="0"/>
          </a:p>
          <a:p>
            <a:endParaRPr lang="fr-CA" sz="1300" dirty="0" smtClean="0"/>
          </a:p>
        </p:txBody>
      </p:sp>
      <p:pic>
        <p:nvPicPr>
          <p:cNvPr id="4" name="Espace réservé du contenu 3" descr="affirmation.jpg"/>
          <p:cNvPicPr>
            <a:picLocks noChangeAspect="1"/>
          </p:cNvPicPr>
          <p:nvPr/>
        </p:nvPicPr>
        <p:blipFill rotWithShape="1">
          <a:blip r:embed="rId2" cstate="print"/>
          <a:srcRect l="2657" t="2847" r="2033" b="2233"/>
          <a:stretch/>
        </p:blipFill>
        <p:spPr>
          <a:xfrm>
            <a:off x="6981730" y="152400"/>
            <a:ext cx="1946269" cy="1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6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700087"/>
            <a:ext cx="5410200" cy="1143000"/>
          </a:xfrm>
        </p:spPr>
        <p:txBody>
          <a:bodyPr/>
          <a:lstStyle/>
          <a:p>
            <a:r>
              <a:rPr lang="fr-CA" dirty="0" smtClean="0"/>
              <a:t>S’affirmer </a:t>
            </a:r>
            <a:r>
              <a:rPr lang="fr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495800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C’est demander </a:t>
            </a:r>
            <a:r>
              <a:rPr lang="fr-CA" sz="2400" dirty="0" smtClean="0"/>
              <a:t>qu’on respecte:</a:t>
            </a:r>
            <a:endParaRPr lang="fr-CA" sz="2400" dirty="0"/>
          </a:p>
          <a:p>
            <a:pPr lvl="1"/>
            <a:r>
              <a:rPr lang="fr-CA" sz="2000" dirty="0" smtClean="0"/>
              <a:t>Notre autonomie, nos </a:t>
            </a:r>
            <a:r>
              <a:rPr lang="fr-CA" sz="2000" dirty="0"/>
              <a:t>droits, nos goûts, nos désirs, nos choix</a:t>
            </a:r>
          </a:p>
          <a:p>
            <a:endParaRPr lang="fr-CA" sz="800" dirty="0"/>
          </a:p>
          <a:p>
            <a:r>
              <a:rPr lang="fr-CA" sz="2400" dirty="0" smtClean="0"/>
              <a:t>C’est résister à:</a:t>
            </a:r>
            <a:endParaRPr lang="fr-CA" sz="2400" dirty="0"/>
          </a:p>
          <a:p>
            <a:pPr lvl="1"/>
            <a:r>
              <a:rPr lang="fr-CA" sz="2000" dirty="0" smtClean="0"/>
              <a:t>la pression indue, le </a:t>
            </a:r>
            <a:r>
              <a:rPr lang="fr-CA" sz="2000" dirty="0"/>
              <a:t>mépris, l’abus, la </a:t>
            </a:r>
            <a:r>
              <a:rPr lang="fr-CA" sz="2000" dirty="0" smtClean="0"/>
              <a:t>violence</a:t>
            </a:r>
          </a:p>
          <a:p>
            <a:pPr lvl="1"/>
            <a:endParaRPr lang="fr-CA" sz="800" dirty="0"/>
          </a:p>
          <a:p>
            <a:r>
              <a:rPr lang="fr-CA" sz="2400" dirty="0" smtClean="0"/>
              <a:t>S’affirmer ne veut pas dire </a:t>
            </a:r>
          </a:p>
          <a:p>
            <a:pPr lvl="1"/>
            <a:r>
              <a:rPr lang="fr-CA" sz="2000" dirty="0" smtClean="0"/>
              <a:t>Exclure l’autre, le faire taire ou le rejeter</a:t>
            </a:r>
          </a:p>
          <a:p>
            <a:endParaRPr lang="fr-CA" sz="800" dirty="0" smtClean="0"/>
          </a:p>
          <a:p>
            <a:pPr lvl="1"/>
            <a:endParaRPr lang="en-CA" sz="800" dirty="0"/>
          </a:p>
          <a:p>
            <a:r>
              <a:rPr lang="en-CA" sz="2400" dirty="0" err="1" smtClean="0"/>
              <a:t>S’affirmer</a:t>
            </a:r>
            <a:r>
              <a:rPr lang="en-CA" sz="2400" dirty="0" smtClean="0"/>
              <a:t> </a:t>
            </a:r>
            <a:r>
              <a:rPr lang="en-CA" sz="2400" dirty="0" err="1" smtClean="0"/>
              <a:t>ça</a:t>
            </a:r>
            <a:r>
              <a:rPr lang="en-CA" sz="2400" dirty="0" smtClean="0"/>
              <a:t> se </a:t>
            </a:r>
            <a:r>
              <a:rPr lang="en-CA" sz="2400" dirty="0" err="1" smtClean="0"/>
              <a:t>pratique</a:t>
            </a:r>
            <a:endParaRPr lang="en-CA" sz="2400" dirty="0" smtClean="0"/>
          </a:p>
          <a:p>
            <a:pPr lvl="1"/>
            <a:r>
              <a:rPr lang="en-CA" sz="2000" dirty="0" smtClean="0"/>
              <a:t>Se </a:t>
            </a:r>
            <a:r>
              <a:rPr lang="en-CA" sz="2000" dirty="0" err="1" smtClean="0"/>
              <a:t>rappeler</a:t>
            </a:r>
            <a:r>
              <a:rPr lang="en-CA" sz="2000" dirty="0" smtClean="0"/>
              <a:t> </a:t>
            </a:r>
            <a:r>
              <a:rPr lang="en-CA" sz="2000" dirty="0" err="1" smtClean="0"/>
              <a:t>nos</a:t>
            </a:r>
            <a:r>
              <a:rPr lang="en-CA" sz="2000" dirty="0" smtClean="0"/>
              <a:t> forces,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priorités</a:t>
            </a:r>
            <a:r>
              <a:rPr lang="en-CA" sz="2000" dirty="0" smtClean="0"/>
              <a:t>,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valeurs</a:t>
            </a:r>
            <a:endParaRPr lang="en-CA" sz="2000" dirty="0" smtClean="0"/>
          </a:p>
          <a:p>
            <a:pPr lvl="1"/>
            <a:r>
              <a:rPr lang="en-CA" sz="2000" dirty="0" smtClean="0"/>
              <a:t>Identifier </a:t>
            </a:r>
            <a:r>
              <a:rPr lang="en-CA" sz="2000" dirty="0" err="1" smtClean="0"/>
              <a:t>ce</a:t>
            </a:r>
            <a:r>
              <a:rPr lang="en-CA" sz="2000" dirty="0" smtClean="0"/>
              <a:t> qui nous fait </a:t>
            </a:r>
            <a:r>
              <a:rPr lang="en-CA" sz="2000" dirty="0" err="1" smtClean="0"/>
              <a:t>oublier</a:t>
            </a:r>
            <a:r>
              <a:rPr lang="en-CA" sz="2000" dirty="0" smtClean="0"/>
              <a:t>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priorités</a:t>
            </a:r>
            <a:r>
              <a:rPr lang="en-CA" sz="2000" dirty="0" smtClean="0"/>
              <a:t> et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valeurs</a:t>
            </a:r>
            <a:endParaRPr lang="en-CA" sz="2000" dirty="0" smtClean="0"/>
          </a:p>
          <a:p>
            <a:pPr lvl="1"/>
            <a:r>
              <a:rPr lang="en-CA" sz="2000" dirty="0" err="1" smtClean="0"/>
              <a:t>Trouver</a:t>
            </a:r>
            <a:r>
              <a:rPr lang="en-CA" sz="2000" dirty="0"/>
              <a:t> </a:t>
            </a:r>
            <a:r>
              <a:rPr lang="en-CA" sz="2000" dirty="0" smtClean="0"/>
              <a:t>des </a:t>
            </a:r>
            <a:r>
              <a:rPr lang="en-CA" sz="2000" dirty="0" err="1" smtClean="0"/>
              <a:t>façons</a:t>
            </a:r>
            <a:r>
              <a:rPr lang="en-CA" sz="2000" dirty="0" smtClean="0"/>
              <a:t> </a:t>
            </a:r>
            <a:r>
              <a:rPr lang="en-CA" sz="2000" dirty="0" err="1" smtClean="0"/>
              <a:t>d’exprimer</a:t>
            </a:r>
            <a:r>
              <a:rPr lang="en-CA" sz="2000" dirty="0" smtClean="0"/>
              <a:t> </a:t>
            </a:r>
            <a:r>
              <a:rPr lang="en-CA" sz="2000" dirty="0" err="1" smtClean="0"/>
              <a:t>clairement</a:t>
            </a:r>
            <a:r>
              <a:rPr lang="en-CA" sz="2000" dirty="0" smtClean="0"/>
              <a:t> </a:t>
            </a:r>
            <a:r>
              <a:rPr lang="en-CA" sz="2000" dirty="0" err="1" smtClean="0"/>
              <a:t>quand</a:t>
            </a:r>
            <a:r>
              <a:rPr lang="en-CA" sz="2000" dirty="0" smtClean="0"/>
              <a:t> </a:t>
            </a:r>
            <a:r>
              <a:rPr lang="en-CA" sz="2000" dirty="0" err="1" smtClean="0"/>
              <a:t>une</a:t>
            </a:r>
            <a:r>
              <a:rPr lang="en-CA" sz="2000" dirty="0" smtClean="0"/>
              <a:t> situation </a:t>
            </a:r>
            <a:r>
              <a:rPr lang="en-CA" sz="2000" dirty="0" err="1" smtClean="0"/>
              <a:t>ou</a:t>
            </a:r>
            <a:r>
              <a:rPr lang="en-CA" sz="2000" dirty="0" smtClean="0"/>
              <a:t> </a:t>
            </a:r>
            <a:r>
              <a:rPr lang="en-CA" sz="2000" dirty="0" err="1" smtClean="0"/>
              <a:t>une</a:t>
            </a:r>
            <a:r>
              <a:rPr lang="en-CA" sz="2000" dirty="0" smtClean="0"/>
              <a:t> relation nous </a:t>
            </a:r>
            <a:r>
              <a:rPr lang="en-CA" sz="2000" dirty="0" err="1" smtClean="0"/>
              <a:t>empêche</a:t>
            </a:r>
            <a:r>
              <a:rPr lang="en-CA" sz="2000" dirty="0" smtClean="0"/>
              <a:t> d’être nous </a:t>
            </a:r>
            <a:r>
              <a:rPr lang="en-CA" sz="2000" dirty="0" err="1" smtClean="0"/>
              <a:t>même</a:t>
            </a:r>
            <a:r>
              <a:rPr lang="en-CA" sz="2000" dirty="0" smtClean="0"/>
              <a:t> </a:t>
            </a:r>
          </a:p>
          <a:p>
            <a:pPr lvl="1"/>
            <a:endParaRPr lang="fr-CA" sz="2000" dirty="0"/>
          </a:p>
        </p:txBody>
      </p:sp>
      <p:pic>
        <p:nvPicPr>
          <p:cNvPr id="5" name="Espace réservé du contenu 3" descr="affirmation.jpg"/>
          <p:cNvPicPr>
            <a:picLocks noChangeAspect="1"/>
          </p:cNvPicPr>
          <p:nvPr/>
        </p:nvPicPr>
        <p:blipFill rotWithShape="1">
          <a:blip r:embed="rId2" cstate="print"/>
          <a:srcRect l="2657" t="2847" r="2033" b="2233"/>
          <a:stretch/>
        </p:blipFill>
        <p:spPr>
          <a:xfrm>
            <a:off x="6981730" y="152400"/>
            <a:ext cx="1946269" cy="1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5257800" cy="1143000"/>
          </a:xfrm>
        </p:spPr>
        <p:txBody>
          <a:bodyPr/>
          <a:lstStyle/>
          <a:p>
            <a:r>
              <a:rPr lang="fr-CA" dirty="0" smtClean="0">
                <a:cs typeface="Arial" pitchFamily="34" charset="0"/>
              </a:rPr>
              <a:t>S’indigner</a:t>
            </a:r>
            <a:endParaRPr lang="fr-CA" dirty="0"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400" cy="3611563"/>
          </a:xfrm>
        </p:spPr>
        <p:txBody>
          <a:bodyPr>
            <a:normAutofit/>
          </a:bodyPr>
          <a:lstStyle/>
          <a:p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2800" dirty="0" smtClean="0">
                <a:latin typeface="+mj-lt"/>
                <a:cs typeface="Arial" pitchFamily="34" charset="0"/>
              </a:rPr>
              <a:t>Une réaction naturelle de résistance à</a:t>
            </a:r>
          </a:p>
          <a:p>
            <a:pPr lvl="1"/>
            <a:r>
              <a:rPr lang="fr-CA" sz="2400" dirty="0" smtClean="0">
                <a:latin typeface="+mj-lt"/>
                <a:cs typeface="Arial" pitchFamily="34" charset="0"/>
              </a:rPr>
              <a:t>Une injustice, un abus de pouvoir</a:t>
            </a:r>
          </a:p>
          <a:p>
            <a:pPr lvl="1"/>
            <a:r>
              <a:rPr lang="fr-CA" sz="2400" dirty="0" smtClean="0">
                <a:latin typeface="+mj-lt"/>
                <a:cs typeface="Arial" pitchFamily="34" charset="0"/>
              </a:rPr>
              <a:t>Un </a:t>
            </a:r>
            <a:r>
              <a:rPr lang="fr-CA" sz="2400" dirty="0">
                <a:latin typeface="+mj-lt"/>
                <a:cs typeface="Arial" pitchFamily="34" charset="0"/>
              </a:rPr>
              <a:t>manque de respect (pour une personne, pour la communauté…)</a:t>
            </a:r>
          </a:p>
          <a:p>
            <a:pPr lvl="1"/>
            <a:r>
              <a:rPr lang="fr-CA" sz="2400" dirty="0">
                <a:latin typeface="+mj-lt"/>
                <a:cs typeface="Arial" pitchFamily="34" charset="0"/>
              </a:rPr>
              <a:t>Une insulte, une atteinte à notre dignité ou à nos valeurs</a:t>
            </a:r>
          </a:p>
          <a:p>
            <a:pPr lvl="1"/>
            <a:r>
              <a:rPr lang="fr-CA" sz="2400" dirty="0" smtClean="0">
                <a:latin typeface="+mj-lt"/>
                <a:cs typeface="Arial" pitchFamily="34" charset="0"/>
              </a:rPr>
              <a:t>Une </a:t>
            </a:r>
            <a:r>
              <a:rPr lang="fr-CA" sz="2400" dirty="0">
                <a:latin typeface="+mj-lt"/>
                <a:cs typeface="Arial" pitchFamily="34" charset="0"/>
              </a:rPr>
              <a:t>cause </a:t>
            </a:r>
            <a:r>
              <a:rPr lang="fr-CA" sz="2400" dirty="0" smtClean="0">
                <a:latin typeface="+mj-lt"/>
                <a:cs typeface="Arial" pitchFamily="34" charset="0"/>
              </a:rPr>
              <a:t>avec des victimes qui manquent de pouvoir</a:t>
            </a:r>
          </a:p>
          <a:p>
            <a:pPr lvl="2"/>
            <a:r>
              <a:rPr lang="fr-CA" sz="2000" dirty="0">
                <a:latin typeface="+mj-lt"/>
                <a:cs typeface="Arial" pitchFamily="34" charset="0"/>
              </a:rPr>
              <a:t>F</a:t>
            </a:r>
            <a:r>
              <a:rPr lang="fr-CA" sz="2000" dirty="0" smtClean="0">
                <a:latin typeface="+mj-lt"/>
                <a:cs typeface="Arial" pitchFamily="34" charset="0"/>
              </a:rPr>
              <a:t>amine</a:t>
            </a:r>
            <a:r>
              <a:rPr lang="fr-CA" sz="2000" dirty="0">
                <a:latin typeface="+mj-lt"/>
                <a:cs typeface="Arial" pitchFamily="34" charset="0"/>
              </a:rPr>
              <a:t>, pauvreté, abus de pouvoir, </a:t>
            </a:r>
            <a:r>
              <a:rPr lang="fr-CA" sz="2000" dirty="0" smtClean="0">
                <a:latin typeface="+mj-lt"/>
                <a:cs typeface="Arial" pitchFamily="34" charset="0"/>
              </a:rPr>
              <a:t>traitement des femmes ou des minorités</a:t>
            </a:r>
            <a:endParaRPr lang="fr-CA" sz="2000" dirty="0">
              <a:latin typeface="+mj-lt"/>
              <a:cs typeface="Arial" pitchFamily="34" charset="0"/>
            </a:endParaRPr>
          </a:p>
        </p:txBody>
      </p:sp>
      <p:pic>
        <p:nvPicPr>
          <p:cNvPr id="4" name="Espace réservé du contenu 3" descr="BebeIndigné.jpg"/>
          <p:cNvPicPr>
            <a:picLocks noChangeAspect="1"/>
          </p:cNvPicPr>
          <p:nvPr/>
        </p:nvPicPr>
        <p:blipFill>
          <a:blip r:embed="rId2" cstate="print"/>
          <a:srcRect l="7875" t="3429" r="43875" b="15429"/>
          <a:stretch>
            <a:fillRect/>
          </a:stretch>
        </p:blipFill>
        <p:spPr>
          <a:xfrm>
            <a:off x="6812544" y="228601"/>
            <a:ext cx="200235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1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5410200" cy="890588"/>
          </a:xfrm>
        </p:spPr>
        <p:txBody>
          <a:bodyPr/>
          <a:lstStyle/>
          <a:p>
            <a:pPr eaLnBrk="1" hangingPunct="1"/>
            <a:r>
              <a:rPr lang="en-CA" dirty="0" err="1" smtClean="0"/>
              <a:t>L’opposition</a:t>
            </a:r>
            <a:endParaRPr lang="fr-CA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286000"/>
            <a:ext cx="8334375" cy="4143374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Comme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la phase du ‘NON’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vers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ans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Souvent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compétition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défiance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Parfois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l’irritabilité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mauvaise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humeur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Souvent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avec un parent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spécifique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Argumente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pour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rien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doit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gagner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ça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doit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être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façon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Refuse les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demandes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Défie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l’autorité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Irritable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Susceptible (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Soupe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lait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eaLnBrk="1" hangingPunct="1">
              <a:spcBef>
                <a:spcPts val="0"/>
              </a:spcBef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Blâme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autres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C’est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pas ma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faute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...)</a:t>
            </a:r>
          </a:p>
          <a:p>
            <a:pPr eaLnBrk="1" hangingPunct="1">
              <a:spcBef>
                <a:spcPts val="0"/>
              </a:spcBef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Colères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Ressentiment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118" y="1"/>
            <a:ext cx="22148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5410200" cy="1143000"/>
          </a:xfrm>
        </p:spPr>
        <p:txBody>
          <a:bodyPr/>
          <a:lstStyle/>
          <a:p>
            <a:r>
              <a:rPr lang="fr-CA" dirty="0" smtClean="0"/>
              <a:t>Rejeter &amp; Mépriser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3434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Des actions négatives envers un autre</a:t>
            </a:r>
          </a:p>
          <a:p>
            <a:pPr lvl="1"/>
            <a:r>
              <a:rPr lang="fr-CA" sz="2000" dirty="0" smtClean="0"/>
              <a:t>Ridiculiser, </a:t>
            </a:r>
            <a:r>
              <a:rPr lang="fr-CA" sz="2000" dirty="0"/>
              <a:t>dénigrer</a:t>
            </a:r>
            <a:r>
              <a:rPr lang="fr-CA" sz="2000" dirty="0" smtClean="0"/>
              <a:t>, dire des </a:t>
            </a:r>
            <a:r>
              <a:rPr lang="fr-CA" sz="2000" dirty="0" err="1" smtClean="0"/>
              <a:t>méchancetées</a:t>
            </a:r>
            <a:endParaRPr lang="fr-CA" sz="2000" dirty="0" smtClean="0"/>
          </a:p>
          <a:p>
            <a:pPr lvl="1"/>
            <a:r>
              <a:rPr lang="fr-CA" sz="2000" dirty="0"/>
              <a:t>H</a:t>
            </a:r>
            <a:r>
              <a:rPr lang="fr-CA" sz="2000" dirty="0" smtClean="0"/>
              <a:t>umilier, haïr</a:t>
            </a:r>
          </a:p>
          <a:p>
            <a:pPr lvl="1"/>
            <a:endParaRPr lang="fr-CA" sz="1200" dirty="0" smtClean="0"/>
          </a:p>
          <a:p>
            <a:r>
              <a:rPr lang="en-CA" sz="2400" dirty="0" err="1" smtClean="0"/>
              <a:t>Exemples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Ignorer </a:t>
            </a:r>
            <a:r>
              <a:rPr lang="en-CA" sz="2000" dirty="0" err="1" smtClean="0"/>
              <a:t>quelqu’un</a:t>
            </a:r>
            <a:r>
              <a:rPr lang="en-CA" sz="2000" dirty="0" smtClean="0"/>
              <a:t> </a:t>
            </a:r>
            <a:r>
              <a:rPr lang="en-CA" sz="2000" dirty="0" err="1" smtClean="0"/>
              <a:t>parce</a:t>
            </a:r>
            <a:r>
              <a:rPr lang="en-CA" sz="2000" dirty="0" smtClean="0"/>
              <a:t> </a:t>
            </a:r>
            <a:r>
              <a:rPr lang="en-CA" sz="2000" dirty="0" err="1" smtClean="0"/>
              <a:t>qu’il</a:t>
            </a:r>
            <a:r>
              <a:rPr lang="en-CA" sz="2000" dirty="0" smtClean="0"/>
              <a:t> ne </a:t>
            </a:r>
            <a:r>
              <a:rPr lang="en-CA" sz="2000" dirty="0" err="1" smtClean="0"/>
              <a:t>mérite</a:t>
            </a:r>
            <a:r>
              <a:rPr lang="en-CA" sz="2000" dirty="0" smtClean="0"/>
              <a:t> pas </a:t>
            </a:r>
            <a:r>
              <a:rPr lang="en-CA" sz="2000" dirty="0" err="1" smtClean="0"/>
              <a:t>notre</a:t>
            </a:r>
            <a:r>
              <a:rPr lang="en-CA" sz="2000" dirty="0" smtClean="0"/>
              <a:t> attention</a:t>
            </a:r>
          </a:p>
          <a:p>
            <a:pPr lvl="1"/>
            <a:r>
              <a:rPr lang="en-CA" sz="2000" dirty="0" err="1" smtClean="0"/>
              <a:t>Isoler</a:t>
            </a:r>
            <a:r>
              <a:rPr lang="en-CA" sz="2000" dirty="0" smtClean="0"/>
              <a:t> </a:t>
            </a:r>
            <a:r>
              <a:rPr lang="en-CA" sz="2000" dirty="0" err="1" smtClean="0"/>
              <a:t>quelqu’un</a:t>
            </a:r>
            <a:r>
              <a:rPr lang="en-CA" sz="2000" dirty="0" smtClean="0"/>
              <a:t> et la </a:t>
            </a:r>
            <a:r>
              <a:rPr lang="fr-CA" sz="2000" dirty="0"/>
              <a:t>c</a:t>
            </a:r>
            <a:r>
              <a:rPr lang="fr-CA" sz="2000" dirty="0" smtClean="0"/>
              <a:t>lasser comme ‘</a:t>
            </a:r>
            <a:r>
              <a:rPr lang="fr-CA" sz="2000" dirty="0"/>
              <a:t>Bizarre’</a:t>
            </a:r>
            <a:r>
              <a:rPr lang="fr-CA" sz="2000" dirty="0" smtClean="0"/>
              <a:t> ou ‘Loser’ </a:t>
            </a:r>
            <a:r>
              <a:rPr lang="en-CA" sz="2000" dirty="0" err="1" smtClean="0"/>
              <a:t>parce</a:t>
            </a:r>
            <a:r>
              <a:rPr lang="en-CA" sz="2000" dirty="0" smtClean="0"/>
              <a:t> </a:t>
            </a:r>
            <a:r>
              <a:rPr lang="en-CA" sz="2000" dirty="0" err="1" smtClean="0"/>
              <a:t>qu’elle</a:t>
            </a:r>
            <a:r>
              <a:rPr lang="en-CA" sz="2000" dirty="0" smtClean="0"/>
              <a:t> </a:t>
            </a:r>
            <a:r>
              <a:rPr lang="en-CA" sz="2000" dirty="0" err="1" smtClean="0"/>
              <a:t>n’est</a:t>
            </a:r>
            <a:r>
              <a:rPr lang="en-CA" sz="2000" dirty="0" smtClean="0"/>
              <a:t> pas </a:t>
            </a:r>
            <a:r>
              <a:rPr lang="en-CA" sz="2000" dirty="0" err="1" smtClean="0"/>
              <a:t>comme</a:t>
            </a:r>
            <a:r>
              <a:rPr lang="en-CA" sz="2000" dirty="0" smtClean="0"/>
              <a:t> nous</a:t>
            </a:r>
          </a:p>
          <a:p>
            <a:pPr lvl="1"/>
            <a:r>
              <a:rPr lang="en-CA" sz="2000" dirty="0" err="1" smtClean="0"/>
              <a:t>Propager</a:t>
            </a:r>
            <a:r>
              <a:rPr lang="en-CA" sz="2000" dirty="0" smtClean="0"/>
              <a:t> des </a:t>
            </a:r>
            <a:r>
              <a:rPr lang="en-CA" sz="2000" dirty="0" err="1" smtClean="0"/>
              <a:t>rumeurs</a:t>
            </a:r>
            <a:r>
              <a:rPr lang="en-CA" sz="2000" dirty="0" smtClean="0"/>
              <a:t> </a:t>
            </a:r>
            <a:r>
              <a:rPr lang="fr-CA" sz="2000" dirty="0" smtClean="0"/>
              <a:t>sur </a:t>
            </a:r>
            <a:r>
              <a:rPr lang="fr-CA" sz="2000" dirty="0"/>
              <a:t>les réseaux sociaux</a:t>
            </a:r>
          </a:p>
          <a:p>
            <a:endParaRPr lang="fr-CA" sz="2400" dirty="0" smtClean="0"/>
          </a:p>
          <a:p>
            <a:pPr lvl="1">
              <a:buNone/>
            </a:pPr>
            <a:endParaRPr lang="fr-CA" sz="1200" dirty="0" smtClean="0"/>
          </a:p>
          <a:p>
            <a:pPr marL="0" indent="0">
              <a:buNone/>
            </a:pPr>
            <a:endParaRPr lang="fr-CA" sz="2400" dirty="0"/>
          </a:p>
        </p:txBody>
      </p:sp>
      <p:pic>
        <p:nvPicPr>
          <p:cNvPr id="4" name="Image 3" descr="harcelement.jpg"/>
          <p:cNvPicPr>
            <a:picLocks noChangeAspect="1"/>
          </p:cNvPicPr>
          <p:nvPr/>
        </p:nvPicPr>
        <p:blipFill>
          <a:blip r:embed="rId2" cstate="print"/>
          <a:srcRect l="24436" t="15738" r="27927" b="26230"/>
          <a:stretch>
            <a:fillRect/>
          </a:stretch>
        </p:blipFill>
        <p:spPr>
          <a:xfrm>
            <a:off x="6934299" y="164587"/>
            <a:ext cx="2072781" cy="168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Rejeter &amp; Mépriser</a:t>
            </a:r>
            <a:br>
              <a:rPr lang="fr-CA" dirty="0" smtClean="0"/>
            </a:br>
            <a:r>
              <a:rPr lang="fr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3434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CA" sz="1200" dirty="0" smtClean="0"/>
          </a:p>
          <a:p>
            <a:r>
              <a:rPr lang="fr-CA" sz="2400" dirty="0" smtClean="0"/>
              <a:t>Pourquoi on rejette</a:t>
            </a:r>
          </a:p>
          <a:p>
            <a:pPr lvl="1"/>
            <a:r>
              <a:rPr lang="fr-CA" sz="2000" dirty="0" smtClean="0"/>
              <a:t>Par jalousie, par peur, par ignorance, pour devenir plus populaire, par plaisir</a:t>
            </a:r>
          </a:p>
          <a:p>
            <a:pPr lvl="1"/>
            <a:r>
              <a:rPr lang="fr-CA" sz="2000" dirty="0" smtClean="0"/>
              <a:t>Pour réduire le statut de l’autre, Pour </a:t>
            </a:r>
            <a:r>
              <a:rPr lang="fr-CA" sz="2000" dirty="0"/>
              <a:t>augmenter notre </a:t>
            </a:r>
            <a:r>
              <a:rPr lang="fr-CA" sz="2000" dirty="0" smtClean="0"/>
              <a:t>statut</a:t>
            </a:r>
            <a:endParaRPr lang="fr-CA" sz="2000" dirty="0"/>
          </a:p>
          <a:p>
            <a:pPr lvl="1"/>
            <a:r>
              <a:rPr lang="fr-CA" sz="2000" dirty="0" smtClean="0"/>
              <a:t>Pour amplifier la différence entre nous et l’autre</a:t>
            </a:r>
          </a:p>
          <a:p>
            <a:pPr lvl="1"/>
            <a:r>
              <a:rPr lang="fr-CA" sz="2000" dirty="0" smtClean="0"/>
              <a:t>Pour renforcer notre groupe par opposition aux autres</a:t>
            </a:r>
          </a:p>
          <a:p>
            <a:pPr lvl="1"/>
            <a:endParaRPr lang="fr-CA" sz="2000" dirty="0" smtClean="0"/>
          </a:p>
          <a:p>
            <a:endParaRPr lang="fr-CA" sz="2400" dirty="0"/>
          </a:p>
        </p:txBody>
      </p:sp>
      <p:pic>
        <p:nvPicPr>
          <p:cNvPr id="4" name="Image 3" descr="harcelement.jpg"/>
          <p:cNvPicPr>
            <a:picLocks noChangeAspect="1"/>
          </p:cNvPicPr>
          <p:nvPr/>
        </p:nvPicPr>
        <p:blipFill>
          <a:blip r:embed="rId2" cstate="print"/>
          <a:srcRect l="24436" t="15738" r="27927" b="26230"/>
          <a:stretch>
            <a:fillRect/>
          </a:stretch>
        </p:blipFill>
        <p:spPr>
          <a:xfrm>
            <a:off x="6934299" y="164587"/>
            <a:ext cx="2072781" cy="16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894" y="534730"/>
            <a:ext cx="5448818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Nos réactions de rejet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9605" y="2209800"/>
            <a:ext cx="8229600" cy="4399700"/>
          </a:xfrm>
        </p:spPr>
        <p:txBody>
          <a:bodyPr>
            <a:normAutofit lnSpcReduction="10000"/>
          </a:bodyPr>
          <a:lstStyle/>
          <a:p>
            <a:pPr lvl="1"/>
            <a:endParaRPr lang="fr-FR" sz="1200" dirty="0"/>
          </a:p>
          <a:p>
            <a:r>
              <a:rPr lang="fr-FR" sz="2800" dirty="0" smtClean="0"/>
              <a:t>Parfois on a envie de s’éloigner, critiquer, ridiculiser</a:t>
            </a:r>
          </a:p>
          <a:p>
            <a:pPr lvl="1"/>
            <a:r>
              <a:rPr lang="fr-FR" sz="2400" dirty="0" smtClean="0"/>
              <a:t>C’est un moyen de se protéger</a:t>
            </a:r>
          </a:p>
          <a:p>
            <a:pPr lvl="1"/>
            <a:r>
              <a:rPr lang="fr-FR" sz="2400" dirty="0" smtClean="0"/>
              <a:t>Un moyen d’évacuer du stress</a:t>
            </a:r>
          </a:p>
          <a:p>
            <a:pPr lvl="1"/>
            <a:r>
              <a:rPr lang="fr-FR" sz="2400" dirty="0" smtClean="0"/>
              <a:t>Un moyen de paraître sûr de nous</a:t>
            </a:r>
          </a:p>
          <a:p>
            <a:pPr lvl="1"/>
            <a:endParaRPr lang="fr-FR" sz="1200" dirty="0" smtClean="0"/>
          </a:p>
          <a:p>
            <a:r>
              <a:rPr lang="fr-FR" sz="2800" dirty="0" smtClean="0"/>
              <a:t>Le rejet peut par contre</a:t>
            </a:r>
          </a:p>
          <a:p>
            <a:pPr lvl="1"/>
            <a:r>
              <a:rPr lang="fr-FR" sz="2400" dirty="0" smtClean="0"/>
              <a:t>Blesser les autres</a:t>
            </a:r>
          </a:p>
          <a:p>
            <a:pPr lvl="1"/>
            <a:r>
              <a:rPr lang="fr-FR" sz="2400" dirty="0" smtClean="0"/>
              <a:t>Démarrer un conflit</a:t>
            </a:r>
          </a:p>
          <a:p>
            <a:pPr lvl="1"/>
            <a:r>
              <a:rPr lang="fr-FR" sz="2400" dirty="0" smtClean="0"/>
              <a:t>A la longue, nous rendre plus froids, plus durs, moins humains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628" b="2693"/>
          <a:stretch/>
        </p:blipFill>
        <p:spPr>
          <a:xfrm>
            <a:off x="6172200" y="228600"/>
            <a:ext cx="2722415" cy="21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830089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Rejeter &amp; Mépriser </a:t>
            </a:r>
            <a:br>
              <a:rPr lang="fr-CA" dirty="0" smtClean="0"/>
            </a:br>
            <a:r>
              <a:rPr lang="fr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1148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L’hostilité favorise un climat de rejet mutuel</a:t>
            </a:r>
          </a:p>
          <a:p>
            <a:endParaRPr lang="fr-CA" sz="800" dirty="0" smtClean="0"/>
          </a:p>
          <a:p>
            <a:r>
              <a:rPr lang="fr-CA" sz="2400" dirty="0" smtClean="0"/>
              <a:t>Augmente le stress, l’isolement et la dépression</a:t>
            </a:r>
          </a:p>
          <a:p>
            <a:endParaRPr lang="fr-CA" sz="800" dirty="0" smtClean="0"/>
          </a:p>
          <a:p>
            <a:r>
              <a:rPr lang="fr-CA" sz="2400" dirty="0" smtClean="0"/>
              <a:t>Favorise l’agression</a:t>
            </a:r>
          </a:p>
          <a:p>
            <a:endParaRPr lang="fr-CA" sz="2400" dirty="0" smtClean="0"/>
          </a:p>
          <a:p>
            <a:r>
              <a:rPr lang="fr-CA" sz="2400" dirty="0"/>
              <a:t>Tout le monde a le droit d’exister et d’être différent de la norme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  <p:pic>
        <p:nvPicPr>
          <p:cNvPr id="4" name="Image 3" descr="harcelement.jpg"/>
          <p:cNvPicPr>
            <a:picLocks noChangeAspect="1"/>
          </p:cNvPicPr>
          <p:nvPr/>
        </p:nvPicPr>
        <p:blipFill>
          <a:blip r:embed="rId2" cstate="print"/>
          <a:srcRect l="24436" t="15738" r="27927" b="20984"/>
          <a:stretch>
            <a:fillRect/>
          </a:stretch>
        </p:blipFill>
        <p:spPr>
          <a:xfrm>
            <a:off x="7016585" y="304801"/>
            <a:ext cx="1914295" cy="1692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648200" cy="1143000"/>
          </a:xfrm>
        </p:spPr>
        <p:txBody>
          <a:bodyPr/>
          <a:lstStyle/>
          <a:p>
            <a:r>
              <a:rPr lang="fr-CA" dirty="0" smtClean="0"/>
              <a:t>L’agressivité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8610600" cy="3886200"/>
          </a:xfrm>
        </p:spPr>
        <p:txBody>
          <a:bodyPr>
            <a:normAutofit/>
          </a:bodyPr>
          <a:lstStyle/>
          <a:p>
            <a:r>
              <a:rPr lang="fr-CA" dirty="0" smtClean="0"/>
              <a:t>Un instinct naturel hérité </a:t>
            </a:r>
            <a:r>
              <a:rPr lang="fr-CA" dirty="0"/>
              <a:t>des </a:t>
            </a:r>
            <a:r>
              <a:rPr lang="fr-CA" dirty="0" smtClean="0"/>
              <a:t>mammifères et utile pour</a:t>
            </a:r>
          </a:p>
          <a:p>
            <a:pPr marL="457200" lvl="1" indent="0">
              <a:buNone/>
            </a:pPr>
            <a:endParaRPr lang="fr-CA" sz="1200" dirty="0" smtClean="0"/>
          </a:p>
          <a:p>
            <a:pPr lvl="1"/>
            <a:r>
              <a:rPr lang="fr-CA" dirty="0" smtClean="0"/>
              <a:t>Se </a:t>
            </a:r>
            <a:r>
              <a:rPr lang="fr-CA" dirty="0"/>
              <a:t>défendre contre des attaques, des abus, des </a:t>
            </a:r>
            <a:r>
              <a:rPr lang="fr-CA" dirty="0" smtClean="0"/>
              <a:t>menaces</a:t>
            </a:r>
          </a:p>
          <a:p>
            <a:pPr lvl="1"/>
            <a:r>
              <a:rPr lang="fr-CA" dirty="0" smtClean="0"/>
              <a:t>S’affirmer</a:t>
            </a:r>
            <a:r>
              <a:rPr lang="fr-CA" dirty="0"/>
              <a:t>, annoncer nos limites, dénoncer les </a:t>
            </a:r>
            <a:r>
              <a:rPr lang="fr-CA" dirty="0" smtClean="0"/>
              <a:t>injustices</a:t>
            </a:r>
          </a:p>
          <a:p>
            <a:pPr lvl="1"/>
            <a:r>
              <a:rPr lang="fr-CA" dirty="0"/>
              <a:t>Défendre son territoire, son statut social</a:t>
            </a:r>
          </a:p>
          <a:p>
            <a:pPr lvl="1"/>
            <a:r>
              <a:rPr lang="fr-CA" dirty="0" err="1" smtClean="0"/>
              <a:t>Compétitionner</a:t>
            </a:r>
            <a:r>
              <a:rPr lang="fr-CA" dirty="0" smtClean="0"/>
              <a:t> pour des ressources</a:t>
            </a:r>
            <a:endParaRPr lang="fr-CA" dirty="0"/>
          </a:p>
          <a:p>
            <a:pPr lvl="1"/>
            <a:r>
              <a:rPr lang="fr-CA" dirty="0" err="1" smtClean="0"/>
              <a:t>Compétitionner</a:t>
            </a:r>
            <a:r>
              <a:rPr lang="fr-CA" dirty="0" smtClean="0"/>
              <a:t> pour des partenaires de reproduction (cerfs mâles au printemps)</a:t>
            </a:r>
          </a:p>
          <a:p>
            <a:pPr lvl="1"/>
            <a:endParaRPr lang="fr-CA" sz="1200" dirty="0" smtClean="0"/>
          </a:p>
          <a:p>
            <a:endParaRPr lang="fr-CA" sz="1200" dirty="0" smtClean="0"/>
          </a:p>
          <a:p>
            <a:pPr lvl="1">
              <a:buNone/>
            </a:pPr>
            <a:endParaRPr lang="fr-CA" sz="2000" dirty="0"/>
          </a:p>
        </p:txBody>
      </p:sp>
      <p:pic>
        <p:nvPicPr>
          <p:cNvPr id="8" name="Image 7" descr="dispute10.jpg"/>
          <p:cNvPicPr>
            <a:picLocks noChangeAspect="1"/>
          </p:cNvPicPr>
          <p:nvPr/>
        </p:nvPicPr>
        <p:blipFill>
          <a:blip r:embed="rId2" cstate="print"/>
          <a:srcRect t="12800" b="8533"/>
          <a:stretch>
            <a:fillRect/>
          </a:stretch>
        </p:blipFill>
        <p:spPr>
          <a:xfrm>
            <a:off x="6705600" y="304800"/>
            <a:ext cx="2143125" cy="16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533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Sensibilité à la 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fr-FR" sz="2800" dirty="0"/>
              <a:t>Certains sont très susceptibles à la critique</a:t>
            </a:r>
          </a:p>
          <a:p>
            <a:pPr lvl="1"/>
            <a:r>
              <a:rPr lang="fr-FR" sz="2400" dirty="0"/>
              <a:t>Facilement insultés, orgueil sensible</a:t>
            </a:r>
          </a:p>
          <a:p>
            <a:pPr lvl="1"/>
            <a:r>
              <a:rPr lang="fr-FR" sz="2400" dirty="0"/>
              <a:t>Réagissent au moindre commentaire </a:t>
            </a:r>
            <a:endParaRPr lang="fr-FR" sz="2400" dirty="0" smtClean="0"/>
          </a:p>
          <a:p>
            <a:pPr lvl="1"/>
            <a:endParaRPr lang="fr-FR" sz="2400" dirty="0"/>
          </a:p>
          <a:p>
            <a:r>
              <a:rPr lang="fr-FR" sz="2800" dirty="0" smtClean="0"/>
              <a:t>Certains sont excessivement sensibles au rejet</a:t>
            </a:r>
          </a:p>
          <a:p>
            <a:pPr lvl="1"/>
            <a:r>
              <a:rPr lang="fr-FR" sz="2400" dirty="0" smtClean="0"/>
              <a:t>Peur de l’abandon ou de la solitude</a:t>
            </a:r>
          </a:p>
          <a:p>
            <a:pPr lvl="1"/>
            <a:r>
              <a:rPr lang="fr-FR" sz="2400" dirty="0" smtClean="0"/>
              <a:t>Sentiment d’être blessés</a:t>
            </a:r>
          </a:p>
          <a:p>
            <a:pPr lvl="1"/>
            <a:endParaRPr lang="fr-FR" sz="1200" dirty="0" smtClean="0"/>
          </a:p>
          <a:p>
            <a:pPr lvl="1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2443" t="3915" b="41018"/>
          <a:stretch/>
        </p:blipFill>
        <p:spPr>
          <a:xfrm>
            <a:off x="6934200" y="304800"/>
            <a:ext cx="1945163" cy="18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6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105400" cy="1143000"/>
          </a:xfrm>
        </p:spPr>
        <p:txBody>
          <a:bodyPr/>
          <a:lstStyle/>
          <a:p>
            <a:r>
              <a:rPr lang="fr-CA" dirty="0" smtClean="0"/>
              <a:t>L’intimidation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06876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Paroles ou comportements menaçants</a:t>
            </a:r>
          </a:p>
          <a:p>
            <a:pPr lvl="1"/>
            <a:r>
              <a:rPr lang="fr-CA" sz="2000" dirty="0" smtClean="0"/>
              <a:t>Regards ou Gestes agressifs</a:t>
            </a:r>
          </a:p>
          <a:p>
            <a:pPr lvl="1"/>
            <a:r>
              <a:rPr lang="fr-CA" sz="2000" dirty="0" smtClean="0"/>
              <a:t>Abus verbal</a:t>
            </a:r>
          </a:p>
          <a:p>
            <a:pPr lvl="1"/>
            <a:r>
              <a:rPr lang="fr-CA" sz="2000" dirty="0" smtClean="0"/>
              <a:t>Atteinte à la réputation</a:t>
            </a:r>
          </a:p>
          <a:p>
            <a:pPr lvl="1"/>
            <a:r>
              <a:rPr lang="fr-CA" sz="2000" dirty="0" smtClean="0"/>
              <a:t>Manipulation émotionnelle</a:t>
            </a:r>
          </a:p>
          <a:p>
            <a:pPr lvl="1"/>
            <a:endParaRPr lang="fr-CA" sz="1200" dirty="0" smtClean="0"/>
          </a:p>
          <a:p>
            <a:r>
              <a:rPr lang="fr-CA" sz="2400" dirty="0" smtClean="0"/>
              <a:t>Donne un sentiment d’insécurité à la victime</a:t>
            </a:r>
          </a:p>
          <a:p>
            <a:pPr lvl="1"/>
            <a:r>
              <a:rPr lang="fr-CA" sz="2000" dirty="0" smtClean="0"/>
              <a:t>Induit de l’anxiété</a:t>
            </a:r>
          </a:p>
          <a:p>
            <a:pPr lvl="1"/>
            <a:r>
              <a:rPr lang="fr-CA" sz="2000" dirty="0" smtClean="0"/>
              <a:t>Réduit la confiance en soi</a:t>
            </a:r>
          </a:p>
          <a:p>
            <a:pPr lvl="1"/>
            <a:r>
              <a:rPr lang="fr-CA" sz="2000" dirty="0" smtClean="0"/>
              <a:t>Peut conduire à la dépression et au suicide quand elle est extrême ou soutenue</a:t>
            </a:r>
          </a:p>
          <a:p>
            <a:pPr lvl="1">
              <a:buNone/>
            </a:pPr>
            <a:endParaRPr lang="fr-CA" sz="1200" dirty="0" smtClean="0"/>
          </a:p>
        </p:txBody>
      </p:sp>
      <p:pic>
        <p:nvPicPr>
          <p:cNvPr id="4" name="Image 3" descr="Intimid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28600"/>
            <a:ext cx="2262188" cy="228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105400" cy="1143000"/>
          </a:xfrm>
        </p:spPr>
        <p:txBody>
          <a:bodyPr/>
          <a:lstStyle/>
          <a:p>
            <a:r>
              <a:rPr lang="fr-CA" dirty="0" smtClean="0"/>
              <a:t>L’intimidation </a:t>
            </a:r>
            <a:r>
              <a:rPr lang="fr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67000"/>
            <a:ext cx="7924800" cy="34591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Vise à </a:t>
            </a:r>
            <a:r>
              <a:rPr lang="en-CA" sz="2400" dirty="0" err="1" smtClean="0"/>
              <a:t>établir</a:t>
            </a:r>
            <a:r>
              <a:rPr lang="en-CA" sz="2400" dirty="0" smtClean="0"/>
              <a:t> un </a:t>
            </a:r>
            <a:r>
              <a:rPr lang="en-CA" sz="2400" dirty="0" err="1" smtClean="0"/>
              <a:t>pouvoir</a:t>
            </a:r>
            <a:r>
              <a:rPr lang="en-CA" sz="2400" dirty="0" smtClean="0"/>
              <a:t> </a:t>
            </a:r>
            <a:r>
              <a:rPr lang="en-CA" sz="2400" dirty="0" err="1" smtClean="0"/>
              <a:t>sur</a:t>
            </a:r>
            <a:r>
              <a:rPr lang="en-CA" sz="2400" dirty="0" smtClean="0"/>
              <a:t> </a:t>
            </a:r>
            <a:r>
              <a:rPr lang="en-CA" sz="2400" dirty="0" err="1" smtClean="0"/>
              <a:t>l’autre</a:t>
            </a:r>
            <a:r>
              <a:rPr lang="en-CA" sz="2400" dirty="0" smtClean="0"/>
              <a:t> par la </a:t>
            </a:r>
            <a:r>
              <a:rPr lang="en-CA" sz="2400" dirty="0" err="1" smtClean="0"/>
              <a:t>peur</a:t>
            </a:r>
            <a:r>
              <a:rPr lang="en-CA" sz="2400" dirty="0" smtClean="0"/>
              <a:t> et à </a:t>
            </a:r>
            <a:r>
              <a:rPr lang="en-CA" sz="2400" dirty="0" err="1" smtClean="0"/>
              <a:t>profiter</a:t>
            </a:r>
            <a:r>
              <a:rPr lang="en-CA" sz="2400" dirty="0" smtClean="0"/>
              <a:t> de </a:t>
            </a:r>
            <a:r>
              <a:rPr lang="en-CA" sz="2400" dirty="0" err="1" smtClean="0"/>
              <a:t>ce</a:t>
            </a:r>
            <a:r>
              <a:rPr lang="en-CA" sz="2400" dirty="0" smtClean="0"/>
              <a:t> </a:t>
            </a:r>
            <a:r>
              <a:rPr lang="en-CA" sz="2400" dirty="0" err="1" smtClean="0"/>
              <a:t>pouvoir</a:t>
            </a:r>
            <a:r>
              <a:rPr lang="en-CA" sz="2400" dirty="0" smtClean="0"/>
              <a:t> </a:t>
            </a:r>
          </a:p>
          <a:p>
            <a:endParaRPr lang="en-CA" sz="800" dirty="0" smtClean="0"/>
          </a:p>
          <a:p>
            <a:r>
              <a:rPr lang="en-CA" sz="2400" dirty="0" err="1" smtClean="0"/>
              <a:t>Dépend</a:t>
            </a:r>
            <a:r>
              <a:rPr lang="en-CA" sz="2400" dirty="0" smtClean="0"/>
              <a:t> de la </a:t>
            </a:r>
            <a:r>
              <a:rPr lang="en-CA" sz="2400" dirty="0" err="1" smtClean="0"/>
              <a:t>peur</a:t>
            </a:r>
            <a:r>
              <a:rPr lang="en-CA" sz="2400" dirty="0" smtClean="0"/>
              <a:t>, de </a:t>
            </a:r>
            <a:r>
              <a:rPr lang="en-CA" sz="2400" dirty="0" err="1" smtClean="0"/>
              <a:t>l’isolement</a:t>
            </a:r>
            <a:r>
              <a:rPr lang="en-CA" sz="2400" dirty="0" smtClean="0"/>
              <a:t> de la </a:t>
            </a:r>
            <a:r>
              <a:rPr lang="en-CA" sz="2400" dirty="0" err="1" smtClean="0"/>
              <a:t>victime</a:t>
            </a:r>
            <a:r>
              <a:rPr lang="en-CA" sz="2400" dirty="0" smtClean="0"/>
              <a:t> et du secret du </a:t>
            </a:r>
            <a:r>
              <a:rPr lang="en-CA" sz="2400" dirty="0" err="1" smtClean="0"/>
              <a:t>geste</a:t>
            </a:r>
            <a:endParaRPr lang="en-CA" sz="2400" dirty="0" smtClean="0"/>
          </a:p>
          <a:p>
            <a:pPr lvl="1"/>
            <a:r>
              <a:rPr lang="en-CA" sz="2000" dirty="0" err="1" smtClean="0"/>
              <a:t>Donc</a:t>
            </a:r>
            <a:r>
              <a:rPr lang="en-CA" sz="2000" dirty="0" smtClean="0"/>
              <a:t>, la </a:t>
            </a:r>
            <a:r>
              <a:rPr lang="en-CA" sz="2000" dirty="0" err="1" smtClean="0"/>
              <a:t>victime</a:t>
            </a:r>
            <a:r>
              <a:rPr lang="en-CA" sz="2000" dirty="0" smtClean="0"/>
              <a:t> et son entourage </a:t>
            </a:r>
            <a:r>
              <a:rPr lang="en-CA" sz="2000" dirty="0" err="1"/>
              <a:t>d</a:t>
            </a:r>
            <a:r>
              <a:rPr lang="en-CA" sz="2000" dirty="0" err="1" smtClean="0"/>
              <a:t>oivent</a:t>
            </a:r>
            <a:r>
              <a:rPr lang="en-CA" sz="2000" dirty="0" smtClean="0"/>
              <a:t> </a:t>
            </a:r>
            <a:r>
              <a:rPr lang="en-CA" sz="2000" dirty="0" err="1" smtClean="0"/>
              <a:t>s’exprimer</a:t>
            </a:r>
            <a:r>
              <a:rPr lang="en-CA" sz="2000" dirty="0" smtClean="0"/>
              <a:t> et </a:t>
            </a:r>
            <a:r>
              <a:rPr lang="en-CA" sz="2000" dirty="0" err="1" smtClean="0"/>
              <a:t>s’affirmer</a:t>
            </a:r>
            <a:r>
              <a:rPr lang="en-CA" sz="2000" dirty="0" smtClean="0"/>
              <a:t> </a:t>
            </a:r>
            <a:r>
              <a:rPr lang="en-CA" sz="2000" dirty="0" err="1" smtClean="0"/>
              <a:t>rapidement</a:t>
            </a:r>
            <a:r>
              <a:rPr lang="en-CA" sz="2000" dirty="0" smtClean="0"/>
              <a:t> </a:t>
            </a:r>
            <a:r>
              <a:rPr lang="en-CA" sz="2000" dirty="0" err="1" smtClean="0"/>
              <a:t>avant</a:t>
            </a:r>
            <a:r>
              <a:rPr lang="en-CA" sz="2000" dirty="0" smtClean="0"/>
              <a:t> </a:t>
            </a:r>
            <a:r>
              <a:rPr lang="en-CA" sz="2000" dirty="0" err="1" smtClean="0"/>
              <a:t>que</a:t>
            </a:r>
            <a:r>
              <a:rPr lang="en-CA" sz="2000" dirty="0" smtClean="0"/>
              <a:t> la relation </a:t>
            </a:r>
            <a:r>
              <a:rPr lang="en-CA" sz="2000" dirty="0" err="1" smtClean="0"/>
              <a:t>d’abus</a:t>
            </a:r>
            <a:r>
              <a:rPr lang="en-CA" sz="2000" dirty="0" smtClean="0"/>
              <a:t> ne </a:t>
            </a:r>
            <a:r>
              <a:rPr lang="en-CA" sz="2000" dirty="0" err="1" smtClean="0"/>
              <a:t>s’installe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2175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16182"/>
            <a:ext cx="53972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Résister à l’intimidation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0872"/>
            <a:ext cx="8229600" cy="3885292"/>
          </a:xfrm>
        </p:spPr>
        <p:txBody>
          <a:bodyPr>
            <a:normAutofit lnSpcReduction="10000"/>
          </a:bodyPr>
          <a:lstStyle/>
          <a:p>
            <a:endParaRPr lang="fr-FR" sz="1200" dirty="0" smtClean="0"/>
          </a:p>
          <a:p>
            <a:r>
              <a:rPr lang="fr-FR" sz="2800" dirty="0" smtClean="0"/>
              <a:t>Les gestes de provocation diminuent quand ils rencontrent de la résistance</a:t>
            </a:r>
          </a:p>
          <a:p>
            <a:endParaRPr lang="fr-FR" sz="1200" dirty="0" smtClean="0"/>
          </a:p>
          <a:p>
            <a:r>
              <a:rPr lang="fr-FR" sz="2800" dirty="0" smtClean="0"/>
              <a:t>La résistance à la provocation améliore la confiance en soi</a:t>
            </a:r>
          </a:p>
          <a:p>
            <a:endParaRPr lang="fr-FR" sz="1200" dirty="0" smtClean="0"/>
          </a:p>
          <a:p>
            <a:r>
              <a:rPr lang="fr-FR" sz="2800" dirty="0" smtClean="0"/>
              <a:t>Résister ne veut pas dire escalader le conflit mais montrer que la provocation entraine des conséquences négatives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30973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86790"/>
            <a:ext cx="6629400" cy="1143000"/>
          </a:xfrm>
        </p:spPr>
        <p:txBody>
          <a:bodyPr/>
          <a:lstStyle/>
          <a:p>
            <a:r>
              <a:rPr lang="fr-CA" dirty="0" smtClean="0"/>
              <a:t>Le comportement antisocial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514600"/>
            <a:ext cx="8610600" cy="361156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Mensonges, vols, vandalisme, agressions, comportements risqués, </a:t>
            </a:r>
            <a:r>
              <a:rPr lang="fr-CA" sz="2400" dirty="0"/>
              <a:t>c</a:t>
            </a:r>
            <a:r>
              <a:rPr lang="fr-CA" sz="2400" dirty="0" smtClean="0"/>
              <a:t>onduite dangereuse </a:t>
            </a:r>
            <a:r>
              <a:rPr lang="fr-CA" sz="2000" dirty="0" smtClean="0"/>
              <a:t>…</a:t>
            </a:r>
          </a:p>
          <a:p>
            <a:endParaRPr lang="fr-CA" sz="1200" dirty="0" smtClean="0"/>
          </a:p>
          <a:p>
            <a:r>
              <a:rPr lang="fr-CA" sz="2400" dirty="0" smtClean="0"/>
              <a:t>Mépriser les règles, les normes, les valeurs collectives, les autres</a:t>
            </a:r>
          </a:p>
          <a:p>
            <a:endParaRPr lang="fr-CA" sz="1200" dirty="0" smtClean="0"/>
          </a:p>
          <a:p>
            <a:r>
              <a:rPr lang="fr-CA" sz="2400" dirty="0" smtClean="0"/>
              <a:t>Négliger les conséquences</a:t>
            </a:r>
          </a:p>
          <a:p>
            <a:pPr lvl="1"/>
            <a:r>
              <a:rPr lang="fr-CA" sz="2000" dirty="0" smtClean="0"/>
              <a:t>Punitions, Pertes de privilèges, Accidents, Blessures …</a:t>
            </a:r>
          </a:p>
          <a:p>
            <a:pPr lvl="1"/>
            <a:endParaRPr lang="fr-CA" sz="2000" dirty="0" smtClean="0"/>
          </a:p>
          <a:p>
            <a:endParaRPr lang="fr-CA" sz="2400" dirty="0" smtClean="0"/>
          </a:p>
        </p:txBody>
      </p:sp>
      <p:pic>
        <p:nvPicPr>
          <p:cNvPr id="4" name="Espace réservé du contenu 3" descr="peeing1.jpg"/>
          <p:cNvPicPr>
            <a:picLocks noChangeAspect="1"/>
          </p:cNvPicPr>
          <p:nvPr/>
        </p:nvPicPr>
        <p:blipFill rotWithShape="1">
          <a:blip r:embed="rId2" cstate="print"/>
          <a:srcRect l="4528" t="12101" r="4528" b="36358"/>
          <a:stretch/>
        </p:blipFill>
        <p:spPr>
          <a:xfrm>
            <a:off x="6934200" y="304800"/>
            <a:ext cx="2046965" cy="130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106" y="583961"/>
            <a:ext cx="4899356" cy="1143000"/>
          </a:xfrm>
        </p:spPr>
        <p:txBody>
          <a:bodyPr/>
          <a:lstStyle/>
          <a:p>
            <a:r>
              <a:rPr lang="fr-FR" dirty="0" smtClean="0"/>
              <a:t>Devenir un dur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135"/>
            <a:ext cx="8229600" cy="402602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Repousser ou mépriser</a:t>
            </a:r>
            <a:r>
              <a:rPr lang="fr-FR" sz="2800" dirty="0"/>
              <a:t> </a:t>
            </a:r>
            <a:r>
              <a:rPr lang="fr-FR" sz="2800" dirty="0" smtClean="0"/>
              <a:t>souvent peut nous rendre</a:t>
            </a:r>
          </a:p>
          <a:p>
            <a:pPr lvl="1"/>
            <a:r>
              <a:rPr lang="fr-FR" sz="2400" dirty="0" smtClean="0"/>
              <a:t>Moins sensible</a:t>
            </a:r>
          </a:p>
          <a:p>
            <a:pPr lvl="1"/>
            <a:r>
              <a:rPr lang="fr-FR" sz="2400" dirty="0" smtClean="0"/>
              <a:t>Moins capable d’apprécier la vie et d’avoir du plaisir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3303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5105400" cy="1143000"/>
          </a:xfrm>
        </p:spPr>
        <p:txBody>
          <a:bodyPr>
            <a:noAutofit/>
          </a:bodyPr>
          <a:lstStyle/>
          <a:p>
            <a:r>
              <a:rPr lang="en-CA" sz="3600" dirty="0" err="1" smtClean="0"/>
              <a:t>Comportement</a:t>
            </a:r>
            <a:r>
              <a:rPr lang="en-CA" sz="3600" dirty="0" smtClean="0"/>
              <a:t> antisocial (suite)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3840163"/>
          </a:xfrm>
        </p:spPr>
        <p:txBody>
          <a:bodyPr>
            <a:normAutofit/>
          </a:bodyPr>
          <a:lstStyle/>
          <a:p>
            <a:r>
              <a:rPr lang="en-CA" sz="2400" dirty="0"/>
              <a:t>E</a:t>
            </a:r>
            <a:r>
              <a:rPr lang="en-CA" sz="2400" dirty="0" smtClean="0"/>
              <a:t>xcitation (</a:t>
            </a:r>
            <a:r>
              <a:rPr lang="en-CA" sz="2400" dirty="0" err="1" smtClean="0"/>
              <a:t>poussée</a:t>
            </a:r>
            <a:r>
              <a:rPr lang="en-CA" sz="2400" dirty="0" smtClean="0"/>
              <a:t> </a:t>
            </a:r>
            <a:r>
              <a:rPr lang="en-CA" sz="2400" dirty="0" err="1" smtClean="0"/>
              <a:t>d’adrénaline</a:t>
            </a:r>
            <a:r>
              <a:rPr lang="en-CA" sz="2400" dirty="0" smtClean="0"/>
              <a:t>) </a:t>
            </a:r>
            <a:r>
              <a:rPr lang="en-CA" sz="2400" dirty="0" err="1" smtClean="0"/>
              <a:t>associée</a:t>
            </a:r>
            <a:r>
              <a:rPr lang="en-CA" sz="2400" dirty="0" smtClean="0"/>
              <a:t> à</a:t>
            </a:r>
          </a:p>
          <a:p>
            <a:pPr lvl="1"/>
            <a:r>
              <a:rPr lang="en-CA" sz="2000" dirty="0" err="1" smtClean="0"/>
              <a:t>Tricher</a:t>
            </a:r>
            <a:r>
              <a:rPr lang="en-CA" sz="2000" dirty="0" smtClean="0"/>
              <a:t>, </a:t>
            </a:r>
            <a:r>
              <a:rPr lang="en-CA" sz="2000" dirty="0" err="1" smtClean="0"/>
              <a:t>enfreindre</a:t>
            </a:r>
            <a:r>
              <a:rPr lang="en-CA" sz="2000" dirty="0" smtClean="0"/>
              <a:t> des </a:t>
            </a:r>
            <a:r>
              <a:rPr lang="en-CA" sz="2000" dirty="0" err="1" smtClean="0"/>
              <a:t>règles</a:t>
            </a:r>
            <a:r>
              <a:rPr lang="en-CA" sz="2000" smtClean="0"/>
              <a:t> </a:t>
            </a:r>
            <a:endParaRPr lang="en-CA" sz="2000" dirty="0" smtClean="0"/>
          </a:p>
          <a:p>
            <a:pPr lvl="1"/>
            <a:endParaRPr lang="en-CA" sz="800" dirty="0" smtClean="0"/>
          </a:p>
          <a:p>
            <a:r>
              <a:rPr lang="en-CA" sz="2400" dirty="0" err="1" smtClean="0"/>
              <a:t>Souvent</a:t>
            </a:r>
            <a:r>
              <a:rPr lang="en-CA" sz="2400" dirty="0" smtClean="0"/>
              <a:t> des </a:t>
            </a:r>
            <a:r>
              <a:rPr lang="en-CA" sz="2400" dirty="0" err="1" smtClean="0"/>
              <a:t>risques</a:t>
            </a:r>
            <a:r>
              <a:rPr lang="en-CA" sz="2400" dirty="0" smtClean="0"/>
              <a:t> de </a:t>
            </a:r>
            <a:r>
              <a:rPr lang="en-CA" sz="2400" dirty="0" err="1" smtClean="0"/>
              <a:t>casier</a:t>
            </a:r>
            <a:r>
              <a:rPr lang="en-CA" sz="2400" dirty="0" smtClean="0"/>
              <a:t> </a:t>
            </a:r>
            <a:r>
              <a:rPr lang="en-CA" sz="2400" dirty="0" err="1" smtClean="0"/>
              <a:t>judiciaire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d’accident</a:t>
            </a:r>
            <a:r>
              <a:rPr lang="en-CA" sz="2400" dirty="0" smtClean="0"/>
              <a:t> grave</a:t>
            </a:r>
          </a:p>
          <a:p>
            <a:endParaRPr lang="en-CA" sz="800" dirty="0"/>
          </a:p>
          <a:p>
            <a:r>
              <a:rPr lang="en-CA" sz="2400" dirty="0" err="1" smtClean="0"/>
              <a:t>Mène</a:t>
            </a:r>
            <a:r>
              <a:rPr lang="en-CA" sz="2400" dirty="0" smtClean="0"/>
              <a:t> </a:t>
            </a:r>
            <a:r>
              <a:rPr lang="en-CA" sz="2400" dirty="0" err="1" smtClean="0"/>
              <a:t>souvent</a:t>
            </a:r>
            <a:r>
              <a:rPr lang="en-CA" sz="2400" dirty="0" smtClean="0"/>
              <a:t> à des regrets (</a:t>
            </a:r>
            <a:r>
              <a:rPr lang="en-CA" sz="2400" dirty="0" err="1" smtClean="0"/>
              <a:t>remords</a:t>
            </a:r>
            <a:r>
              <a:rPr lang="en-CA" sz="2400" dirty="0" smtClean="0"/>
              <a:t>, </a:t>
            </a:r>
            <a:r>
              <a:rPr lang="en-CA" sz="2400" dirty="0" err="1" smtClean="0"/>
              <a:t>honte</a:t>
            </a:r>
            <a:r>
              <a:rPr lang="en-CA" sz="2400" dirty="0" smtClean="0"/>
              <a:t>) </a:t>
            </a:r>
          </a:p>
          <a:p>
            <a:pPr lvl="1"/>
            <a:r>
              <a:rPr lang="en-CA" sz="2000" dirty="0" err="1" smtClean="0"/>
              <a:t>Remords</a:t>
            </a:r>
            <a:r>
              <a:rPr lang="en-CA" sz="2000" dirty="0" smtClean="0"/>
              <a:t> </a:t>
            </a:r>
            <a:r>
              <a:rPr lang="en-CA" sz="2000" dirty="0" err="1" smtClean="0"/>
              <a:t>sont</a:t>
            </a:r>
            <a:r>
              <a:rPr lang="en-CA" sz="2000" dirty="0" smtClean="0"/>
              <a:t> </a:t>
            </a:r>
            <a:r>
              <a:rPr lang="en-CA" sz="2000" dirty="0" err="1" smtClean="0"/>
              <a:t>l’anticipation</a:t>
            </a:r>
            <a:r>
              <a:rPr lang="en-CA" sz="2000" dirty="0" smtClean="0"/>
              <a:t> de la </a:t>
            </a:r>
            <a:r>
              <a:rPr lang="en-CA" sz="2000" dirty="0" err="1" smtClean="0"/>
              <a:t>désapprobation</a:t>
            </a:r>
            <a:r>
              <a:rPr lang="en-CA" sz="2000" dirty="0" smtClean="0"/>
              <a:t> </a:t>
            </a:r>
            <a:r>
              <a:rPr lang="en-CA" sz="2000" dirty="0" err="1" smtClean="0"/>
              <a:t>sociale</a:t>
            </a:r>
            <a:endParaRPr lang="en-CA" sz="2000" dirty="0" smtClean="0"/>
          </a:p>
          <a:p>
            <a:pPr lvl="1"/>
            <a:r>
              <a:rPr lang="en-CA" sz="2000" dirty="0" smtClean="0"/>
              <a:t>Si les </a:t>
            </a:r>
            <a:r>
              <a:rPr lang="en-CA" sz="2000" dirty="0" err="1" smtClean="0"/>
              <a:t>remords</a:t>
            </a:r>
            <a:r>
              <a:rPr lang="en-CA" sz="2000" dirty="0" smtClean="0"/>
              <a:t> </a:t>
            </a:r>
            <a:r>
              <a:rPr lang="en-CA" sz="2000" dirty="0" err="1" smtClean="0"/>
              <a:t>sont</a:t>
            </a:r>
            <a:r>
              <a:rPr lang="en-CA" sz="2000" dirty="0" smtClean="0"/>
              <a:t> absents, les </a:t>
            </a:r>
            <a:r>
              <a:rPr lang="en-CA" sz="2000" dirty="0" err="1" smtClean="0"/>
              <a:t>comportements</a:t>
            </a:r>
            <a:r>
              <a:rPr lang="en-CA" sz="2000" dirty="0" smtClean="0"/>
              <a:t> </a:t>
            </a:r>
            <a:r>
              <a:rPr lang="en-CA" sz="2000" dirty="0" err="1" smtClean="0"/>
              <a:t>criminels</a:t>
            </a:r>
            <a:r>
              <a:rPr lang="en-CA" sz="2000" dirty="0" smtClean="0"/>
              <a:t> </a:t>
            </a:r>
            <a:r>
              <a:rPr lang="en-CA" sz="2000" dirty="0" err="1" smtClean="0"/>
              <a:t>sont</a:t>
            </a:r>
            <a:r>
              <a:rPr lang="en-CA" sz="2000" dirty="0" smtClean="0"/>
              <a:t> plus </a:t>
            </a:r>
            <a:r>
              <a:rPr lang="en-CA" sz="2000" dirty="0" err="1" smtClean="0"/>
              <a:t>fréquents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9908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finales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Vrai  (V)ou Faux (F):  Une réaction agressive peut être déclenchée par:  Une insulte (  ), Une frustration  (  ), La peur (  )</a:t>
            </a:r>
          </a:p>
          <a:p>
            <a:pPr marL="457200" indent="-457200">
              <a:buFont typeface="+mj-lt"/>
              <a:buAutoNum type="arabicParenR"/>
            </a:pPr>
            <a:endParaRPr lang="fr-CA" sz="1200" dirty="0" smtClean="0"/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Quels sont les effets possibles de dénigrer rejeter ou mépriser quelqu’un ?                                               ________________________  __________________________</a:t>
            </a:r>
          </a:p>
          <a:p>
            <a:pPr marL="457200" indent="-457200">
              <a:buFont typeface="+mj-lt"/>
              <a:buAutoNum type="arabicParenR"/>
            </a:pPr>
            <a:endParaRPr lang="fr-CA" sz="1200" dirty="0" smtClean="0"/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Connaissez-vous quelques comportements d’opposition ? _________________  __________________  _______________</a:t>
            </a:r>
          </a:p>
          <a:p>
            <a:pPr marL="457200" indent="-457200">
              <a:buFont typeface="+mj-lt"/>
              <a:buAutoNum type="arabicParenR"/>
            </a:pPr>
            <a:endParaRPr lang="fr-CA" sz="2400" dirty="0" smtClean="0"/>
          </a:p>
          <a:p>
            <a:pPr marL="457200" indent="-457200">
              <a:buFont typeface="+mj-lt"/>
              <a:buAutoNum type="arabicParenR"/>
            </a:pPr>
            <a:endParaRPr lang="fr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6019800" cy="1143000"/>
          </a:xfrm>
        </p:spPr>
        <p:txBody>
          <a:bodyPr/>
          <a:lstStyle/>
          <a:p>
            <a:r>
              <a:rPr lang="fr-CA" dirty="0" smtClean="0"/>
              <a:t>L’agressivité </a:t>
            </a:r>
            <a:r>
              <a:rPr lang="fr-CA" sz="3200" dirty="0" smtClean="0"/>
              <a:t>(suite)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Peut aussi être déclenchée par:</a:t>
            </a:r>
          </a:p>
          <a:p>
            <a:pPr lvl="1"/>
            <a:r>
              <a:rPr lang="fr-CA" sz="2000" dirty="0" smtClean="0"/>
              <a:t>La douleur  	(Orteil écrasé – Grognement)</a:t>
            </a:r>
          </a:p>
          <a:p>
            <a:pPr lvl="1"/>
            <a:r>
              <a:rPr lang="fr-CA" sz="2000" dirty="0" smtClean="0"/>
              <a:t>La peur  		(Bruit soudain – Grognement)</a:t>
            </a:r>
          </a:p>
          <a:p>
            <a:pPr lvl="1"/>
            <a:r>
              <a:rPr lang="fr-CA" sz="2000" dirty="0" smtClean="0"/>
              <a:t>La frustration  	(Couvercle ne veut pas s’ouvrir – Grognement)</a:t>
            </a:r>
          </a:p>
          <a:p>
            <a:pPr lvl="1"/>
            <a:r>
              <a:rPr lang="fr-CA" sz="2000" dirty="0" smtClean="0"/>
              <a:t>L’humiliation 	(Critique ou moquerie  -  Grognement)</a:t>
            </a:r>
          </a:p>
          <a:p>
            <a:pPr lvl="1"/>
            <a:endParaRPr lang="fr-CA" sz="2000" dirty="0" smtClean="0"/>
          </a:p>
          <a:p>
            <a:r>
              <a:rPr lang="fr-CA" sz="2400" dirty="0" smtClean="0"/>
              <a:t>Les excès d’agressivité sont mal vus socialement</a:t>
            </a:r>
          </a:p>
          <a:p>
            <a:pPr lvl="1"/>
            <a:r>
              <a:rPr lang="fr-CA" sz="2000" dirty="0" smtClean="0"/>
              <a:t>Dérangent le calme et l’ordre</a:t>
            </a:r>
          </a:p>
          <a:p>
            <a:pPr lvl="1"/>
            <a:r>
              <a:rPr lang="fr-CA" sz="2000" dirty="0" smtClean="0"/>
              <a:t>Génèrent de la peur chez les autres (menaçant)</a:t>
            </a:r>
          </a:p>
          <a:p>
            <a:pPr lvl="1"/>
            <a:r>
              <a:rPr lang="fr-CA" sz="2000" dirty="0" smtClean="0"/>
              <a:t>Exprime souvent une perte de contrôle émotif</a:t>
            </a:r>
          </a:p>
          <a:p>
            <a:pPr lvl="1"/>
            <a:endParaRPr lang="fr-CA" dirty="0"/>
          </a:p>
        </p:txBody>
      </p:sp>
      <p:pic>
        <p:nvPicPr>
          <p:cNvPr id="5" name="Image 4" descr="dispute10.jpg"/>
          <p:cNvPicPr>
            <a:picLocks noChangeAspect="1"/>
          </p:cNvPicPr>
          <p:nvPr/>
        </p:nvPicPr>
        <p:blipFill>
          <a:blip r:embed="rId2" cstate="print"/>
          <a:srcRect t="12800" b="8533"/>
          <a:stretch>
            <a:fillRect/>
          </a:stretch>
        </p:blipFill>
        <p:spPr>
          <a:xfrm>
            <a:off x="6705600" y="304800"/>
            <a:ext cx="2143125" cy="16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d’agressivité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2400" dirty="0" smtClean="0"/>
              <a:t>Dans le dernier mois, combien de fois avez-vous…? </a:t>
            </a:r>
          </a:p>
          <a:p>
            <a:pPr>
              <a:buNone/>
            </a:pPr>
            <a:r>
              <a:rPr lang="fr-CA" sz="2400" dirty="0" smtClean="0"/>
              <a:t>(1-Rarement, 2-Parfois, 3-Souvent)</a:t>
            </a:r>
          </a:p>
          <a:p>
            <a:pPr>
              <a:buNone/>
            </a:pPr>
            <a:endParaRPr lang="fr-CA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Été grognon en vous réveillant				____ </a:t>
            </a:r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Ressenti une grande impatience				____</a:t>
            </a:r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Été fâché plus d’une minute				____</a:t>
            </a:r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Fait des commentaires désobligeants			____</a:t>
            </a:r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Crié pour dire quelque chose				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85800"/>
            <a:ext cx="61722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Se défendre </a:t>
            </a:r>
            <a:r>
              <a:rPr lang="fr-CA" dirty="0" smtClean="0"/>
              <a:t>vs </a:t>
            </a:r>
            <a:r>
              <a:rPr lang="fr-CA" dirty="0" smtClean="0"/>
              <a:t>R</a:t>
            </a:r>
            <a:r>
              <a:rPr lang="fr-CA" dirty="0" smtClean="0"/>
              <a:t>ivaliser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Agressivité défensive:  </a:t>
            </a:r>
          </a:p>
          <a:p>
            <a:pPr lvl="1"/>
            <a:r>
              <a:rPr lang="fr-CA" sz="2000" dirty="0" smtClean="0"/>
              <a:t>Ex:  Irritation, colères, disputes, ressentiment…</a:t>
            </a:r>
          </a:p>
          <a:p>
            <a:pPr lvl="1"/>
            <a:r>
              <a:rPr lang="fr-CA" sz="2000" dirty="0" smtClean="0"/>
              <a:t>Une réaction rapide à une provocation ou un déclencheur comme: Insulte, frustration, peur, douleur…</a:t>
            </a:r>
          </a:p>
          <a:p>
            <a:pPr lvl="1"/>
            <a:r>
              <a:rPr lang="fr-CA" sz="2000" dirty="0" smtClean="0"/>
              <a:t>Reflète parfois une sensibilité (Stress, manque de sommeil, mauvaise humeur, fierté fragile, dépression …)</a:t>
            </a:r>
          </a:p>
          <a:p>
            <a:pPr lvl="1"/>
            <a:endParaRPr lang="fr-CA" sz="1200" dirty="0" smtClean="0"/>
          </a:p>
          <a:p>
            <a:r>
              <a:rPr lang="fr-CA" sz="2400" dirty="0" smtClean="0"/>
              <a:t>Agressivité de </a:t>
            </a:r>
            <a:r>
              <a:rPr lang="fr-CA" sz="2400" dirty="0" smtClean="0"/>
              <a:t>rivalité:</a:t>
            </a:r>
            <a:endParaRPr lang="fr-CA" sz="2400" dirty="0" smtClean="0"/>
          </a:p>
          <a:p>
            <a:pPr lvl="1"/>
            <a:r>
              <a:rPr lang="fr-CA" sz="2000" dirty="0" smtClean="0"/>
              <a:t>Ex: Provoquer, </a:t>
            </a:r>
            <a:r>
              <a:rPr lang="fr-CA" sz="2000" dirty="0"/>
              <a:t>s</a:t>
            </a:r>
            <a:r>
              <a:rPr lang="fr-CA" sz="2000" dirty="0" smtClean="0"/>
              <a:t>’affirmer, rejeter, mépriser, intimider, se venger … </a:t>
            </a:r>
          </a:p>
          <a:p>
            <a:pPr lvl="1"/>
            <a:r>
              <a:rPr lang="fr-CA" sz="2000" dirty="0" smtClean="0"/>
              <a:t>Fonctions: Contrôler, gagner, augmenter son statut social ou sa fierté, défier l’autorité, dominer… </a:t>
            </a:r>
            <a:endParaRPr lang="fr-CA" sz="2000" dirty="0"/>
          </a:p>
          <a:p>
            <a:pPr lvl="1"/>
            <a:endParaRPr lang="fr-CA" sz="2000" dirty="0" smtClean="0"/>
          </a:p>
        </p:txBody>
      </p:sp>
      <p:pic>
        <p:nvPicPr>
          <p:cNvPr id="4" name="Image 3" descr="roaring-lion.jpg"/>
          <p:cNvPicPr>
            <a:picLocks noChangeAspect="1"/>
          </p:cNvPicPr>
          <p:nvPr/>
        </p:nvPicPr>
        <p:blipFill>
          <a:blip r:embed="rId2" cstate="print"/>
          <a:srcRect l="31875" t="12667" r="25500" b="16667"/>
          <a:stretch>
            <a:fillRect/>
          </a:stretch>
        </p:blipFill>
        <p:spPr>
          <a:xfrm>
            <a:off x="6842241" y="152400"/>
            <a:ext cx="212449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57150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L’agressivité défensive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L’irritation</a:t>
            </a:r>
          </a:p>
          <a:p>
            <a:pPr lvl="0">
              <a:spcBef>
                <a:spcPts val="0"/>
              </a:spcBef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Les disputes verbales </a:t>
            </a:r>
          </a:p>
          <a:p>
            <a:pPr lvl="0">
              <a:spcBef>
                <a:spcPts val="0"/>
              </a:spcBef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L’agression verbale ou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physique</a:t>
            </a:r>
          </a:p>
          <a:p>
            <a:pPr>
              <a:spcBef>
                <a:spcPts val="0"/>
              </a:spcBef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ressentiment</a:t>
            </a:r>
          </a:p>
          <a:p>
            <a:pPr marL="0" lvl="0" indent="0">
              <a:spcBef>
                <a:spcPts val="0"/>
              </a:spcBef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colères </a:t>
            </a:r>
          </a:p>
        </p:txBody>
      </p:sp>
      <p:pic>
        <p:nvPicPr>
          <p:cNvPr id="4" name="Image 3" descr="agressivit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28600"/>
            <a:ext cx="16764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>
                <a:latin typeface="Arial" pitchFamily="34" charset="0"/>
                <a:cs typeface="Arial" pitchFamily="34" charset="0"/>
              </a:rPr>
              <a:t>L’irritation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dirty="0" smtClean="0">
                <a:latin typeface="Arial" pitchFamily="34" charset="0"/>
                <a:cs typeface="Arial" pitchFamily="34" charset="0"/>
              </a:rPr>
            </a:br>
            <a:r>
              <a:rPr lang="en-CA" sz="3100" dirty="0" smtClean="0">
                <a:latin typeface="Arial" pitchFamily="34" charset="0"/>
                <a:cs typeface="Arial" pitchFamily="34" charset="0"/>
              </a:rPr>
              <a:t>(Se </a:t>
            </a:r>
            <a:r>
              <a:rPr lang="en-CA" sz="3100" dirty="0" err="1" smtClean="0">
                <a:latin typeface="Arial" pitchFamily="34" charset="0"/>
                <a:cs typeface="Arial" pitchFamily="34" charset="0"/>
              </a:rPr>
              <a:t>fâcher</a:t>
            </a:r>
            <a:r>
              <a:rPr lang="en-CA" sz="3100" dirty="0" smtClean="0">
                <a:latin typeface="Arial" pitchFamily="34" charset="0"/>
                <a:cs typeface="Arial" pitchFamily="34" charset="0"/>
              </a:rPr>
              <a:t>)</a:t>
            </a:r>
            <a:endParaRPr lang="fr-CA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62200"/>
            <a:ext cx="7848600" cy="4114800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Sentiment de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mécontentement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frustration</a:t>
            </a: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mini-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colère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CA" sz="2000" dirty="0" smtClean="0">
                <a:latin typeface="Arial" pitchFamily="34" charset="0"/>
                <a:cs typeface="Arial" pitchFamily="34" charset="0"/>
              </a:rPr>
              <a:t>Bouche &amp;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sourcils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crispés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dents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serrées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envie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grogner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Déclenché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par</a:t>
            </a:r>
          </a:p>
          <a:p>
            <a:pPr lvl="1"/>
            <a:r>
              <a:rPr lang="en-CA" sz="2000" dirty="0" smtClean="0">
                <a:latin typeface="Arial" pitchFamily="34" charset="0"/>
                <a:cs typeface="Arial" pitchFamily="34" charset="0"/>
              </a:rPr>
              <a:t>Provocation,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insulte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agression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000" dirty="0" smtClean="0">
                <a:latin typeface="Arial" pitchFamily="34" charset="0"/>
                <a:cs typeface="Arial" pitchFamily="34" charset="0"/>
              </a:rPr>
              <a:t>Bruit,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douleur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stress,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manque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sommeil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Attentes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décues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insatisfactions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délais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obstacles,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gaffes,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CA" sz="900" dirty="0">
              <a:latin typeface="Arial" pitchFamily="34" charset="0"/>
              <a:cs typeface="Arial" pitchFamily="34" charset="0"/>
            </a:endParaRPr>
          </a:p>
          <a:p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Peut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mener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à </a:t>
            </a:r>
          </a:p>
          <a:p>
            <a:pPr lvl="1"/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Réagir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s’isoler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bouder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fr-CA" sz="20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19664"/>
          <a:stretch/>
        </p:blipFill>
        <p:spPr>
          <a:xfrm>
            <a:off x="7086600" y="216000"/>
            <a:ext cx="1905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L’irritation &amp; les pertes de fierté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L’irritation vient souvent d’une perte de fierté</a:t>
            </a:r>
          </a:p>
          <a:p>
            <a:pPr lvl="1"/>
            <a:r>
              <a:rPr lang="fr-FR" sz="2400" dirty="0" smtClean="0"/>
              <a:t>Echecs, frustrations, commentaires blessants</a:t>
            </a:r>
          </a:p>
          <a:p>
            <a:pPr lvl="1"/>
            <a:endParaRPr lang="fr-FR" sz="1200" dirty="0" smtClean="0"/>
          </a:p>
          <a:p>
            <a:r>
              <a:rPr lang="fr-FR" dirty="0" smtClean="0"/>
              <a:t>Trouver des sources de fierté réduit l’irritation</a:t>
            </a:r>
          </a:p>
          <a:p>
            <a:pPr lvl="1"/>
            <a:r>
              <a:rPr lang="fr-FR" dirty="0" smtClean="0"/>
              <a:t>Rendre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000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1898</Words>
  <Application>Microsoft Macintosh PowerPoint</Application>
  <PresentationFormat>Présentation à l'écran (4:3)</PresentationFormat>
  <Paragraphs>334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L’affirmation, l’intimidation  &amp; l’agressivité  Francois Richer PhD</vt:lpstr>
      <vt:lpstr>Questions de base</vt:lpstr>
      <vt:lpstr>L’agressivité</vt:lpstr>
      <vt:lpstr>L’agressivité (suite)</vt:lpstr>
      <vt:lpstr>Questions d’agressivité</vt:lpstr>
      <vt:lpstr>Se défendre vs Rivaliser</vt:lpstr>
      <vt:lpstr>L’agressivité défensive</vt:lpstr>
      <vt:lpstr>L’irritation (Se fâcher)</vt:lpstr>
      <vt:lpstr>L’irritation &amp; les pertes de fierté</vt:lpstr>
      <vt:lpstr>Se fâcher n’est pas la seule option</vt:lpstr>
      <vt:lpstr>Retenir les mots provocants</vt:lpstr>
      <vt:lpstr>S’excuser &amp; pardonner</vt:lpstr>
      <vt:lpstr>L’irritabilité (la mauvaise humeur)</vt:lpstr>
      <vt:lpstr>L’irritabilité  (suite)</vt:lpstr>
      <vt:lpstr>Se fâcher contre soi</vt:lpstr>
      <vt:lpstr>Se fâcher contre soi (suite)</vt:lpstr>
      <vt:lpstr>Poser des questions  à son émotion</vt:lpstr>
      <vt:lpstr>Question d’irritabilité</vt:lpstr>
      <vt:lpstr>La rivalité </vt:lpstr>
      <vt:lpstr>La rivalité</vt:lpstr>
      <vt:lpstr>L’envie de s’affirmer</vt:lpstr>
      <vt:lpstr>S’affirmer</vt:lpstr>
      <vt:lpstr>S’affirmer (suite)</vt:lpstr>
      <vt:lpstr>S’indigner</vt:lpstr>
      <vt:lpstr>L’opposition</vt:lpstr>
      <vt:lpstr>Rejeter &amp; Mépriser</vt:lpstr>
      <vt:lpstr>Rejeter &amp; Mépriser (suite)</vt:lpstr>
      <vt:lpstr>Nos réactions de rejet</vt:lpstr>
      <vt:lpstr>Rejeter &amp; Mépriser  (suite)</vt:lpstr>
      <vt:lpstr>Sensibilité à la critique</vt:lpstr>
      <vt:lpstr>L’intimidation</vt:lpstr>
      <vt:lpstr>L’intimidation (suite)</vt:lpstr>
      <vt:lpstr>Résister à l’intimidation</vt:lpstr>
      <vt:lpstr>Le comportement antisocial</vt:lpstr>
      <vt:lpstr>Devenir un dur</vt:lpstr>
      <vt:lpstr>Comportement antisocial (suite)</vt:lpstr>
      <vt:lpstr>Questions finales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L’agressivité</dc:title>
  <dc:creator>Francois</dc:creator>
  <cp:lastModifiedBy>Francois Richer</cp:lastModifiedBy>
  <cp:revision>140</cp:revision>
  <dcterms:created xsi:type="dcterms:W3CDTF">2013-05-13T13:21:28Z</dcterms:created>
  <dcterms:modified xsi:type="dcterms:W3CDTF">2019-08-28T20:29:50Z</dcterms:modified>
</cp:coreProperties>
</file>