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7" r:id="rId2"/>
    <p:sldId id="275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7315200" cy="9601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64" cy="480388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2749" y="0"/>
            <a:ext cx="3170763" cy="480388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r">
              <a:defRPr sz="1300"/>
            </a:lvl1pPr>
          </a:lstStyle>
          <a:p>
            <a:fld id="{94CFAEB7-B27A-45D5-92D6-981EB4622F74}" type="datetimeFigureOut">
              <a:rPr lang="fr-CA" smtClean="0"/>
              <a:pPr/>
              <a:t>18-05-23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764" cy="480388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r">
              <a:defRPr sz="1300"/>
            </a:lvl1pPr>
          </a:lstStyle>
          <a:p>
            <a:fld id="{8E38D04F-BD86-4A34-A896-0E72F57C1BD1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7361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9EDC-5621-41A6-BF25-C8DCFA948BFC}" type="datetimeFigureOut">
              <a:rPr lang="fr-CA"/>
              <a:pPr>
                <a:defRPr/>
              </a:pPr>
              <a:t>18-05-23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7AB33-6C36-4E3F-B8A6-FC0DE1EBC87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D672-B2B9-4C86-AE36-F107E9BAE77C}" type="datetimeFigureOut">
              <a:rPr lang="fr-CA"/>
              <a:pPr>
                <a:defRPr/>
              </a:pPr>
              <a:t>18-05-23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BE1E-EFE9-45A8-94BE-16D66FF7C51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FDA4-898B-4996-9A1D-516354D3B9D1}" type="datetimeFigureOut">
              <a:rPr lang="fr-CA"/>
              <a:pPr>
                <a:defRPr/>
              </a:pPr>
              <a:t>18-05-23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85396-4209-4A5C-9DDF-CFC700B97C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31D14-3EA7-4470-98B6-2FA67A0C6299}" type="datetimeFigureOut">
              <a:rPr lang="fr-CA"/>
              <a:pPr>
                <a:defRPr/>
              </a:pPr>
              <a:t>18-05-23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19F51-B51F-4B0C-B9A9-D63C9B5F453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AF5C-B35A-47CA-95B7-49D28B7838F1}" type="datetimeFigureOut">
              <a:rPr lang="fr-CA"/>
              <a:pPr>
                <a:defRPr/>
              </a:pPr>
              <a:t>18-05-23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F6406-FE69-422F-8DED-778BCBFE8E4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7A65E-0BDC-4C51-907F-D167D5618C34}" type="datetimeFigureOut">
              <a:rPr lang="fr-CA"/>
              <a:pPr>
                <a:defRPr/>
              </a:pPr>
              <a:t>18-05-23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D5F7-BF05-4CAA-A43D-11A25EA6FC3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9AB3-4683-4AC8-A4C2-1F3BFA9FAE08}" type="datetimeFigureOut">
              <a:rPr lang="fr-CA"/>
              <a:pPr>
                <a:defRPr/>
              </a:pPr>
              <a:t>18-05-23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E5111-E611-485B-86E2-5A450DD34BF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9BD9-3269-4F16-BB0C-D048B91AB086}" type="datetimeFigureOut">
              <a:rPr lang="fr-CA"/>
              <a:pPr>
                <a:defRPr/>
              </a:pPr>
              <a:t>18-05-23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9B58F-9E64-4626-ACDD-B6E6AD879DE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7FA09-9236-4D48-B2E7-B4C84574CAFC}" type="datetimeFigureOut">
              <a:rPr lang="fr-CA"/>
              <a:pPr>
                <a:defRPr/>
              </a:pPr>
              <a:t>18-05-23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DC54-6146-4A52-80C6-DF0484098CC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277E6-FDDA-43F9-AF6E-537BAA3B04DA}" type="datetimeFigureOut">
              <a:rPr lang="fr-CA"/>
              <a:pPr>
                <a:defRPr/>
              </a:pPr>
              <a:t>18-05-23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FBD1A-3DDD-4029-874B-3533249A771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1E387-83C6-412E-942B-6B6615774625}" type="datetimeFigureOut">
              <a:rPr lang="fr-CA"/>
              <a:pPr>
                <a:defRPr/>
              </a:pPr>
              <a:t>18-05-23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E5F42-CF47-4B1A-89C9-E4789A5B033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48F79D-1F3F-47C3-B430-9AC05CB51BE9}" type="datetimeFigureOut">
              <a:rPr lang="fr-CA"/>
              <a:pPr>
                <a:defRPr/>
              </a:pPr>
              <a:t>18-05-23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08185-AA85-4907-9835-D3B50E9F619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905000"/>
          </a:xfrm>
        </p:spPr>
        <p:txBody>
          <a:bodyPr/>
          <a:lstStyle/>
          <a:p>
            <a:pPr eaLnBrk="1" hangingPunct="1"/>
            <a:r>
              <a:rPr lang="fr-CA" sz="4800" dirty="0" smtClean="0"/>
              <a:t>Les émotions et la pensée</a:t>
            </a:r>
            <a:br>
              <a:rPr lang="fr-CA" sz="4800" dirty="0" smtClean="0"/>
            </a:br>
            <a:r>
              <a:rPr lang="fr-CA" sz="4800" dirty="0" smtClean="0"/>
              <a:t/>
            </a:r>
            <a:br>
              <a:rPr lang="fr-CA" sz="4800" dirty="0" smtClean="0"/>
            </a:br>
            <a:r>
              <a:rPr lang="fr-CA" sz="2800" dirty="0" smtClean="0"/>
              <a:t>Francois Richer </a:t>
            </a:r>
            <a:r>
              <a:rPr lang="fr-CA" sz="2800" dirty="0" err="1" smtClean="0"/>
              <a:t>PhD</a:t>
            </a:r>
            <a:endParaRPr lang="fr-CA" sz="2800" dirty="0" smtClean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838200" y="381000"/>
            <a:ext cx="3886200" cy="457200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800" dirty="0" smtClean="0"/>
              <a:t>Connais-toi toi-même</a:t>
            </a:r>
            <a:endParaRPr lang="fr-CA" sz="2800" dirty="0"/>
          </a:p>
        </p:txBody>
      </p:sp>
      <p:pic>
        <p:nvPicPr>
          <p:cNvPr id="2052" name="Image 4" descr="dramaqueen.jpg"/>
          <p:cNvPicPr>
            <a:picLocks noChangeAspect="1"/>
          </p:cNvPicPr>
          <p:nvPr/>
        </p:nvPicPr>
        <p:blipFill>
          <a:blip r:embed="rId2" cstate="print"/>
          <a:srcRect l="49815" r="5534" b="43956"/>
          <a:stretch>
            <a:fillRect/>
          </a:stretch>
        </p:blipFill>
        <p:spPr bwMode="auto">
          <a:xfrm>
            <a:off x="7315200" y="152400"/>
            <a:ext cx="1676400" cy="212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SigleManuelNeurop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90384"/>
            <a:ext cx="552450" cy="500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400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Les attentes et les déceptions</a:t>
            </a:r>
            <a:br>
              <a:rPr lang="fr-CA" dirty="0" smtClean="0"/>
            </a:br>
            <a:r>
              <a:rPr lang="fr-CA" dirty="0" smtClean="0"/>
              <a:t>(suite)</a:t>
            </a:r>
            <a:endParaRPr lang="fr-CA" dirty="0"/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343400"/>
          </a:xfrm>
        </p:spPr>
        <p:txBody>
          <a:bodyPr/>
          <a:lstStyle/>
          <a:p>
            <a:pPr eaLnBrk="1" hangingPunct="1"/>
            <a:endParaRPr lang="fr-CA" sz="1200" smtClean="0"/>
          </a:p>
          <a:p>
            <a:pPr eaLnBrk="1" hangingPunct="1"/>
            <a:r>
              <a:rPr lang="fr-CA" sz="2400" smtClean="0"/>
              <a:t>Souvent les déceptions majeures viennent d’attentes irréalistes</a:t>
            </a:r>
          </a:p>
          <a:p>
            <a:pPr eaLnBrk="1" hangingPunct="1"/>
            <a:endParaRPr lang="fr-CA" sz="1300" smtClean="0"/>
          </a:p>
          <a:p>
            <a:pPr eaLnBrk="1" hangingPunct="1"/>
            <a:r>
              <a:rPr lang="fr-CA" sz="2400" smtClean="0"/>
              <a:t>On peut freiner les ardeurs de nos attentes en résumant les différents scénarios possibles y compris les moins plaisants</a:t>
            </a:r>
          </a:p>
          <a:p>
            <a:pPr eaLnBrk="1" hangingPunct="1"/>
            <a:endParaRPr lang="fr-CA" sz="1400" smtClean="0"/>
          </a:p>
          <a:p>
            <a:pPr eaLnBrk="1" hangingPunct="1"/>
            <a:r>
              <a:rPr lang="fr-CA" sz="2400" smtClean="0"/>
              <a:t>Les mauvaises nouvelles sont moins graves si elles sont attendues</a:t>
            </a:r>
          </a:p>
          <a:p>
            <a:pPr eaLnBrk="1" hangingPunct="1"/>
            <a:endParaRPr lang="fr-CA" sz="2400" smtClean="0"/>
          </a:p>
        </p:txBody>
      </p:sp>
      <p:pic>
        <p:nvPicPr>
          <p:cNvPr id="12292" name="Image 3" descr="Déceptio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8600"/>
            <a:ext cx="16668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Question d’attentes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CA" sz="2400" dirty="0" smtClean="0"/>
              <a:t>Avez-vous déjà vécu une déception liée à des attentes élevées? Dans quel domaine?</a:t>
            </a:r>
          </a:p>
          <a:p>
            <a:pPr eaLnBrk="1" hangingPunct="1">
              <a:buFont typeface="Arial" charset="0"/>
              <a:buNone/>
            </a:pPr>
            <a:endParaRPr lang="fr-CA" sz="2000" dirty="0" smtClean="0"/>
          </a:p>
          <a:p>
            <a:pPr eaLnBrk="1" hangingPunct="1">
              <a:buFont typeface="Arial" charset="0"/>
              <a:buNone/>
            </a:pPr>
            <a:r>
              <a:rPr lang="fr-CA" sz="2000" dirty="0" smtClean="0"/>
              <a:t>Non pas que je me rappelle					____</a:t>
            </a:r>
          </a:p>
          <a:p>
            <a:pPr eaLnBrk="1" hangingPunct="1">
              <a:buFont typeface="Arial" charset="0"/>
              <a:buNone/>
            </a:pPr>
            <a:r>
              <a:rPr lang="fr-CA" sz="2000" dirty="0" smtClean="0"/>
              <a:t>Oui liée à un travail scolaire ou un examen				____</a:t>
            </a:r>
          </a:p>
          <a:p>
            <a:pPr eaLnBrk="1" hangingPunct="1">
              <a:buFont typeface="Arial" charset="0"/>
              <a:buNone/>
            </a:pPr>
            <a:r>
              <a:rPr lang="fr-CA" sz="2000" dirty="0" smtClean="0"/>
              <a:t>Oui liée à une personne						____</a:t>
            </a:r>
          </a:p>
          <a:p>
            <a:pPr eaLnBrk="1" hangingPunct="1">
              <a:buFont typeface="Arial" charset="0"/>
              <a:buNone/>
            </a:pPr>
            <a:r>
              <a:rPr lang="fr-CA" sz="2000" dirty="0" smtClean="0"/>
              <a:t>Oui lié à un </a:t>
            </a:r>
            <a:r>
              <a:rPr lang="fr-CA" sz="2000" dirty="0" err="1" smtClean="0"/>
              <a:t>évenement</a:t>
            </a:r>
            <a:r>
              <a:rPr lang="fr-CA" sz="2000" dirty="0" smtClean="0"/>
              <a:t> 						____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486400" cy="1143000"/>
          </a:xfrm>
        </p:spPr>
        <p:txBody>
          <a:bodyPr/>
          <a:lstStyle/>
          <a:p>
            <a:pPr eaLnBrk="1" hangingPunct="1"/>
            <a:r>
              <a:rPr lang="fr-CA" smtClean="0"/>
              <a:t>Les micro-émotions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0"/>
            <a:ext cx="7620000" cy="3276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CA" sz="2400" dirty="0" smtClean="0">
                <a:latin typeface="Arial" charset="0"/>
                <a:cs typeface="Arial" charset="0"/>
              </a:rPr>
              <a:t>On a des milliers de micro-émotions chaque jour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fr-CA" sz="2000" dirty="0" smtClean="0">
                <a:latin typeface="Arial" charset="0"/>
                <a:cs typeface="Arial" charset="0"/>
              </a:rPr>
              <a:t>Envies, désirs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fr-CA" sz="2000" dirty="0" smtClean="0">
                <a:latin typeface="Arial" charset="0"/>
                <a:cs typeface="Arial" charset="0"/>
              </a:rPr>
              <a:t>Goûts, préférences, intérêts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fr-CA" sz="2000" smtClean="0">
                <a:latin typeface="Arial" charset="0"/>
                <a:cs typeface="Arial" charset="0"/>
              </a:rPr>
              <a:t>Frustrations, aversions, obsessions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endParaRPr lang="fr-CA" sz="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CA" sz="2400" dirty="0" smtClean="0">
                <a:latin typeface="Arial" charset="0"/>
                <a:cs typeface="Arial" charset="0"/>
              </a:rPr>
              <a:t>Elles durent une fraction de seconde et on les remarque à peine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fr-CA" sz="9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CA" sz="2400" dirty="0" smtClean="0">
                <a:latin typeface="Arial" charset="0"/>
                <a:cs typeface="Arial" charset="0"/>
              </a:rPr>
              <a:t>Elles orientent nos pensées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endParaRPr lang="fr-CA" sz="2000" dirty="0" smtClean="0">
              <a:latin typeface="Arial" charset="0"/>
              <a:cs typeface="Arial" charset="0"/>
            </a:endParaRPr>
          </a:p>
          <a:p>
            <a:pPr eaLnBrk="1" hangingPunct="1"/>
            <a:endParaRPr lang="fr-CA" dirty="0" smtClean="0"/>
          </a:p>
        </p:txBody>
      </p:sp>
      <p:pic>
        <p:nvPicPr>
          <p:cNvPr id="14340" name="Image 6" descr="bonhommeidé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9013" y="228600"/>
            <a:ext cx="15001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5943600" cy="1143000"/>
          </a:xfrm>
        </p:spPr>
        <p:txBody>
          <a:bodyPr/>
          <a:lstStyle/>
          <a:p>
            <a:pPr eaLnBrk="1" hangingPunct="1"/>
            <a:r>
              <a:rPr lang="fr-CA" dirty="0" smtClean="0"/>
              <a:t>Les micro-émotions négatives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/>
          <a:lstStyle/>
          <a:p>
            <a:pPr eaLnBrk="1" hangingPunct="1"/>
            <a:r>
              <a:rPr lang="fr-CA" sz="2400" dirty="0" smtClean="0"/>
              <a:t>Inquiétudes, honte, regrets, frustrations, ressentiments</a:t>
            </a:r>
          </a:p>
          <a:p>
            <a:pPr lvl="1" eaLnBrk="1" hangingPunct="1"/>
            <a:r>
              <a:rPr lang="fr-CA" sz="2400" dirty="0" smtClean="0"/>
              <a:t> </a:t>
            </a:r>
            <a:r>
              <a:rPr lang="fr-CA" sz="2000" dirty="0" smtClean="0"/>
              <a:t>Peuvent gaspiller plusieurs heures par jour</a:t>
            </a:r>
          </a:p>
          <a:p>
            <a:pPr lvl="1" eaLnBrk="1" hangingPunct="1"/>
            <a:r>
              <a:rPr lang="fr-CA" sz="2000" dirty="0" smtClean="0"/>
              <a:t>Nous épuisent et affectent notre humeur</a:t>
            </a:r>
          </a:p>
          <a:p>
            <a:pPr lvl="1" eaLnBrk="1" hangingPunct="1"/>
            <a:endParaRPr lang="fr-CA" sz="1200" dirty="0" smtClean="0"/>
          </a:p>
          <a:p>
            <a:pPr eaLnBrk="1" hangingPunct="1"/>
            <a:r>
              <a:rPr lang="fr-CA" sz="2400" dirty="0" smtClean="0"/>
              <a:t>On peut les réduire </a:t>
            </a:r>
          </a:p>
          <a:p>
            <a:pPr lvl="1" eaLnBrk="1" hangingPunct="1"/>
            <a:r>
              <a:rPr lang="fr-CA" sz="2000" dirty="0" smtClean="0"/>
              <a:t>En réduisant la complexité dans notre vie (horaires serrés, tâches multiples, stress financiers…)  </a:t>
            </a:r>
          </a:p>
          <a:p>
            <a:pPr lvl="1" eaLnBrk="1" hangingPunct="1"/>
            <a:r>
              <a:rPr lang="fr-CA" sz="2000" dirty="0" smtClean="0"/>
              <a:t>En augmentant la sincérité et l’authenticité dans notre vie (moins de secrets, mensonges, tricherie, jeux de pouvoir, non-dits…) </a:t>
            </a:r>
          </a:p>
          <a:p>
            <a:pPr lvl="1" eaLnBrk="1" hangingPunct="1"/>
            <a:r>
              <a:rPr lang="fr-CA" sz="2000" dirty="0" smtClean="0"/>
              <a:t>En évitant les conflits, les relations tendues</a:t>
            </a:r>
          </a:p>
          <a:p>
            <a:pPr lvl="1" eaLnBrk="1" hangingPunct="1"/>
            <a:r>
              <a:rPr lang="fr-CA" sz="2000" dirty="0" smtClean="0"/>
              <a:t>En réduisant nos attentes ou critères de satisfaction</a:t>
            </a:r>
          </a:p>
        </p:txBody>
      </p:sp>
      <p:pic>
        <p:nvPicPr>
          <p:cNvPr id="4" name="Image 3" descr="handforehead2.jpg"/>
          <p:cNvPicPr>
            <a:picLocks noChangeAspect="1"/>
          </p:cNvPicPr>
          <p:nvPr/>
        </p:nvPicPr>
        <p:blipFill>
          <a:blip r:embed="rId2" cstate="print"/>
          <a:srcRect l="24000" r="24000" b="4286"/>
          <a:stretch>
            <a:fillRect/>
          </a:stretch>
        </p:blipFill>
        <p:spPr>
          <a:xfrm>
            <a:off x="7086600" y="152400"/>
            <a:ext cx="1828800" cy="1885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638800" cy="1143000"/>
          </a:xfrm>
        </p:spPr>
        <p:txBody>
          <a:bodyPr/>
          <a:lstStyle/>
          <a:p>
            <a:pPr eaLnBrk="1" hangingPunct="1"/>
            <a:r>
              <a:rPr lang="fr-CA" dirty="0" smtClean="0"/>
              <a:t>Les micro-émotions positives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eaLnBrk="1" hangingPunct="1"/>
            <a:r>
              <a:rPr lang="fr-CA" sz="2400" dirty="0" smtClean="0"/>
              <a:t>Plaisirs, intérêts, désirs, enthousiasme, intuitions</a:t>
            </a:r>
          </a:p>
          <a:p>
            <a:pPr lvl="1" eaLnBrk="1" hangingPunct="1"/>
            <a:r>
              <a:rPr lang="fr-CA" sz="2000" dirty="0" smtClean="0"/>
              <a:t>Donnent envie d’explorer, augmentent l’imagination</a:t>
            </a:r>
          </a:p>
          <a:p>
            <a:pPr lvl="1" eaLnBrk="1" hangingPunct="1"/>
            <a:r>
              <a:rPr lang="fr-CA" sz="2000" dirty="0" smtClean="0"/>
              <a:t>Donnent de l’espoir, donnent envie de faire des efforts</a:t>
            </a:r>
          </a:p>
          <a:p>
            <a:pPr lvl="1" eaLnBrk="1" hangingPunct="1"/>
            <a:endParaRPr lang="fr-CA" sz="1200" dirty="0" smtClean="0"/>
          </a:p>
          <a:p>
            <a:pPr eaLnBrk="1" hangingPunct="1"/>
            <a:r>
              <a:rPr lang="fr-CA" sz="2400" dirty="0" smtClean="0"/>
              <a:t>On peut les augmenter</a:t>
            </a:r>
          </a:p>
          <a:p>
            <a:pPr lvl="1" eaLnBrk="1" hangingPunct="1"/>
            <a:r>
              <a:rPr lang="fr-CA" sz="2000" dirty="0" smtClean="0"/>
              <a:t>Par un environnement stimulant</a:t>
            </a:r>
          </a:p>
        </p:txBody>
      </p:sp>
      <p:pic>
        <p:nvPicPr>
          <p:cNvPr id="4" name="Image 3" descr="interested.png"/>
          <p:cNvPicPr>
            <a:picLocks noChangeAspect="1"/>
          </p:cNvPicPr>
          <p:nvPr/>
        </p:nvPicPr>
        <p:blipFill>
          <a:blip r:embed="rId2" cstate="print"/>
          <a:srcRect l="57700" r="17561"/>
          <a:stretch>
            <a:fillRect/>
          </a:stretch>
        </p:blipFill>
        <p:spPr>
          <a:xfrm>
            <a:off x="6629400" y="152400"/>
            <a:ext cx="2261755" cy="2158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5486400" cy="1143000"/>
          </a:xfrm>
        </p:spPr>
        <p:txBody>
          <a:bodyPr/>
          <a:lstStyle/>
          <a:p>
            <a:pPr eaLnBrk="1" hangingPunct="1"/>
            <a:r>
              <a:rPr lang="fr-CA" smtClean="0"/>
              <a:t>La fatigue mentale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38401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 smtClean="0"/>
              <a:t>Différente de la fatigue physique et plus fréquente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 smtClean="0"/>
              <a:t>Une accumulation d’émotions, de stress ou d’effort mental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 smtClean="0"/>
              <a:t>Favorise les erreurs d’inattention &amp; les émotions négatives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1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 smtClean="0"/>
              <a:t>Solutions: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/>
              <a:t>Sommeil (8-9 </a:t>
            </a:r>
            <a:r>
              <a:rPr lang="fr-CA" sz="2000" dirty="0" err="1" smtClean="0"/>
              <a:t>hres</a:t>
            </a:r>
            <a:r>
              <a:rPr lang="fr-CA" sz="2000" dirty="0" smtClean="0"/>
              <a:t>, horaire régulier)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/>
              <a:t>Repos,  Loisirs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/>
              <a:t>Changer d’environnement  (Occuper son cerveau à autre chose)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/>
              <a:t>Exercice régulier, Alimentation saine</a:t>
            </a:r>
            <a:endParaRPr lang="fr-CA" sz="2000" dirty="0"/>
          </a:p>
        </p:txBody>
      </p:sp>
      <p:pic>
        <p:nvPicPr>
          <p:cNvPr id="4" name="Image 3" descr="tired fa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04800"/>
            <a:ext cx="1596927" cy="178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324600" cy="1143000"/>
          </a:xfrm>
        </p:spPr>
        <p:txBody>
          <a:bodyPr/>
          <a:lstStyle/>
          <a:p>
            <a:pPr eaLnBrk="1" hangingPunct="1"/>
            <a:r>
              <a:rPr lang="fr-CA" smtClean="0"/>
              <a:t>Le stress psychologique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7924800" cy="3763963"/>
          </a:xfrm>
        </p:spPr>
        <p:txBody>
          <a:bodyPr/>
          <a:lstStyle/>
          <a:p>
            <a:pPr eaLnBrk="1" hangingPunct="1"/>
            <a:r>
              <a:rPr lang="fr-CA" sz="2400" smtClean="0"/>
              <a:t>Stress:  Des émotions négatives accumulées </a:t>
            </a:r>
          </a:p>
          <a:p>
            <a:pPr eaLnBrk="1" hangingPunct="1"/>
            <a:endParaRPr lang="fr-CA" sz="1200" smtClean="0"/>
          </a:p>
          <a:p>
            <a:pPr eaLnBrk="1" hangingPunct="1"/>
            <a:r>
              <a:rPr lang="fr-CA" sz="2400" smtClean="0"/>
              <a:t>Le stress chronique épuise</a:t>
            </a:r>
          </a:p>
          <a:p>
            <a:pPr lvl="1" eaLnBrk="1" hangingPunct="1"/>
            <a:r>
              <a:rPr lang="fr-CA" sz="2000" smtClean="0"/>
              <a:t>Le métabolisme (santé cardiovasculaire, endurance…)</a:t>
            </a:r>
          </a:p>
          <a:p>
            <a:pPr lvl="1" eaLnBrk="1" hangingPunct="1"/>
            <a:r>
              <a:rPr lang="fr-CA" sz="2000" smtClean="0"/>
              <a:t>Le système immunitaire (infections…)</a:t>
            </a:r>
          </a:p>
          <a:p>
            <a:pPr lvl="1" eaLnBrk="1" hangingPunct="1"/>
            <a:r>
              <a:rPr lang="fr-CA" sz="2000" smtClean="0"/>
              <a:t>Les fonctions mentales (attention, mémoire…)</a:t>
            </a:r>
          </a:p>
          <a:p>
            <a:pPr lvl="1" eaLnBrk="1" hangingPunct="1"/>
            <a:r>
              <a:rPr lang="fr-CA" sz="2000" smtClean="0"/>
              <a:t>La résistance  émotive (anxiété, irritabilité, dépression)</a:t>
            </a: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2" cstate="print"/>
          <a:srcRect l="12633" t="4517" r="3159" b="27103"/>
          <a:stretch>
            <a:fillRect/>
          </a:stretch>
        </p:blipFill>
        <p:spPr bwMode="auto">
          <a:xfrm>
            <a:off x="7086600" y="228600"/>
            <a:ext cx="18192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5029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Le manque de sommeil</a:t>
            </a:r>
          </a:p>
        </p:txBody>
      </p:sp>
      <p:sp>
        <p:nvSpPr>
          <p:cNvPr id="54275" name="Espace réservé du contenu 2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495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Diminue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La concentration (accidents, négligence…)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La motivation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La mémoire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La génération d’idées (créativité)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La résistance aux infections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CA" sz="2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Augmente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La distractibilité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L’irritabilité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L’anxiété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La dépression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CA" sz="2000" dirty="0" smtClean="0"/>
          </a:p>
        </p:txBody>
      </p:sp>
      <p:pic>
        <p:nvPicPr>
          <p:cNvPr id="19460" name="Image 3" descr="sleep-depriv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"/>
            <a:ext cx="2060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5867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Réduire la tension</a:t>
            </a:r>
            <a:br>
              <a:rPr lang="fr-CA" dirty="0" smtClean="0"/>
            </a:br>
            <a:r>
              <a:rPr lang="fr-CA" sz="3600" dirty="0" smtClean="0"/>
              <a:t>(Entrainement à la relaxation)</a:t>
            </a:r>
            <a:endParaRPr lang="fr-CA" sz="3600" dirty="0"/>
          </a:p>
        </p:txBody>
      </p:sp>
      <p:sp>
        <p:nvSpPr>
          <p:cNvPr id="20483" name="Espace réservé du contenu 6"/>
          <p:cNvSpPr>
            <a:spLocks noGrp="1"/>
          </p:cNvSpPr>
          <p:nvPr>
            <p:ph sz="half" idx="2"/>
          </p:nvPr>
        </p:nvSpPr>
        <p:spPr>
          <a:xfrm>
            <a:off x="685800" y="2209800"/>
            <a:ext cx="7924800" cy="4267200"/>
          </a:xfrm>
        </p:spPr>
        <p:txBody>
          <a:bodyPr/>
          <a:lstStyle/>
          <a:p>
            <a:pPr eaLnBrk="1" hangingPunct="1"/>
            <a:r>
              <a:rPr lang="fr-CA" sz="2400" smtClean="0"/>
              <a:t>Détecter nos contractions musculaires</a:t>
            </a:r>
          </a:p>
          <a:p>
            <a:pPr eaLnBrk="1" hangingPunct="1"/>
            <a:endParaRPr lang="fr-CA" sz="1200" smtClean="0"/>
          </a:p>
          <a:p>
            <a:pPr eaLnBrk="1" hangingPunct="1"/>
            <a:r>
              <a:rPr lang="fr-CA" sz="2400" smtClean="0"/>
              <a:t>Pratiquer la respiration profonde</a:t>
            </a:r>
          </a:p>
          <a:p>
            <a:pPr eaLnBrk="1" hangingPunct="1"/>
            <a:endParaRPr lang="fr-CA" sz="1200" smtClean="0"/>
          </a:p>
          <a:p>
            <a:pPr eaLnBrk="1" hangingPunct="1"/>
            <a:r>
              <a:rPr lang="fr-CA" sz="2400" smtClean="0"/>
              <a:t>Tendre &amp; relâcher les muscles en alternance</a:t>
            </a:r>
          </a:p>
          <a:p>
            <a:pPr eaLnBrk="1" hangingPunct="1"/>
            <a:endParaRPr lang="fr-CA" sz="1200" smtClean="0"/>
          </a:p>
          <a:p>
            <a:pPr eaLnBrk="1" hangingPunct="1"/>
            <a:r>
              <a:rPr lang="fr-CA" sz="2400" smtClean="0"/>
              <a:t>Masser la région tendue</a:t>
            </a:r>
          </a:p>
          <a:p>
            <a:pPr eaLnBrk="1" hangingPunct="1"/>
            <a:endParaRPr lang="fr-CA" sz="1200" smtClean="0"/>
          </a:p>
          <a:p>
            <a:pPr eaLnBrk="1" hangingPunct="1"/>
            <a:r>
              <a:rPr lang="fr-CA" sz="2400" smtClean="0"/>
              <a:t>Faire de l’exercice</a:t>
            </a:r>
          </a:p>
          <a:p>
            <a:pPr eaLnBrk="1" hangingPunct="1"/>
            <a:endParaRPr lang="fr-CA" sz="1200" smtClean="0"/>
          </a:p>
          <a:p>
            <a:pPr eaLnBrk="1" hangingPunct="1"/>
            <a:r>
              <a:rPr lang="fr-CA" sz="2400" smtClean="0"/>
              <a:t>Prendre un bain</a:t>
            </a:r>
          </a:p>
          <a:p>
            <a:pPr eaLnBrk="1" hangingPunct="1"/>
            <a:endParaRPr lang="fr-CA" sz="1200" smtClean="0"/>
          </a:p>
          <a:p>
            <a:pPr eaLnBrk="1" hangingPunct="1"/>
            <a:r>
              <a:rPr lang="fr-CA" sz="2400" smtClean="0"/>
              <a:t>S’exercer à imaginer une scène très paisible</a:t>
            </a:r>
          </a:p>
        </p:txBody>
      </p:sp>
      <p:pic>
        <p:nvPicPr>
          <p:cNvPr id="20484" name="Image 7" descr="meditation6.jpg"/>
          <p:cNvPicPr>
            <a:picLocks noChangeAspect="1"/>
          </p:cNvPicPr>
          <p:nvPr/>
        </p:nvPicPr>
        <p:blipFill>
          <a:blip r:embed="rId2" cstate="print"/>
          <a:srcRect l="7619" t="21494"/>
          <a:stretch>
            <a:fillRect/>
          </a:stretch>
        </p:blipFill>
        <p:spPr bwMode="auto">
          <a:xfrm>
            <a:off x="6791325" y="304800"/>
            <a:ext cx="19621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10200" cy="1143000"/>
          </a:xfrm>
        </p:spPr>
        <p:txBody>
          <a:bodyPr/>
          <a:lstStyle/>
          <a:p>
            <a:pPr eaLnBrk="1" hangingPunct="1"/>
            <a:r>
              <a:rPr lang="fr-CA" smtClean="0"/>
              <a:t>L’exercice physique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eaLnBrk="1" hangingPunct="1"/>
            <a:r>
              <a:rPr lang="fr-CA" sz="2400" smtClean="0">
                <a:latin typeface="Arial" charset="0"/>
                <a:cs typeface="Arial" charset="0"/>
              </a:rPr>
              <a:t>Un traitement essentiel pour </a:t>
            </a:r>
          </a:p>
          <a:p>
            <a:pPr lvl="1" eaLnBrk="1" hangingPunct="1"/>
            <a:r>
              <a:rPr lang="fr-CA" sz="2000" smtClean="0">
                <a:latin typeface="Arial" charset="0"/>
                <a:cs typeface="Arial" charset="0"/>
              </a:rPr>
              <a:t>L’anxiété, l’irritabilité, l’humeur dépressive</a:t>
            </a:r>
          </a:p>
          <a:p>
            <a:pPr lvl="1" eaLnBrk="1" hangingPunct="1"/>
            <a:r>
              <a:rPr lang="fr-CA" sz="2000" smtClean="0">
                <a:latin typeface="Arial" charset="0"/>
                <a:cs typeface="Arial" charset="0"/>
              </a:rPr>
              <a:t>La concentration, la mémoire</a:t>
            </a:r>
          </a:p>
          <a:p>
            <a:pPr eaLnBrk="1" hangingPunct="1"/>
            <a:endParaRPr lang="fr-CA" sz="1200" smtClean="0">
              <a:latin typeface="Arial" charset="0"/>
              <a:cs typeface="Arial" charset="0"/>
            </a:endParaRPr>
          </a:p>
          <a:p>
            <a:pPr eaLnBrk="1" hangingPunct="1"/>
            <a:r>
              <a:rPr lang="fr-CA" sz="2400" smtClean="0">
                <a:latin typeface="Arial" charset="0"/>
                <a:cs typeface="Arial" charset="0"/>
              </a:rPr>
              <a:t>2h à 5h par semaine (cardio)</a:t>
            </a:r>
          </a:p>
          <a:p>
            <a:pPr eaLnBrk="1" hangingPunct="1"/>
            <a:endParaRPr lang="fr-CA" sz="2400" smtClean="0">
              <a:latin typeface="Arial" charset="0"/>
              <a:cs typeface="Arial" charset="0"/>
            </a:endParaRPr>
          </a:p>
          <a:p>
            <a:pPr eaLnBrk="1" hangingPunct="1"/>
            <a:r>
              <a:rPr lang="fr-CA" sz="2400" smtClean="0">
                <a:latin typeface="Arial" charset="0"/>
                <a:cs typeface="Arial" charset="0"/>
              </a:rPr>
              <a:t>Améliore  clairement le fonctionnement des neurones</a:t>
            </a:r>
          </a:p>
          <a:p>
            <a:pPr eaLnBrk="1" hangingPunct="1"/>
            <a:endParaRPr lang="fr-CA" sz="1200" smtClean="0">
              <a:latin typeface="Arial" charset="0"/>
              <a:cs typeface="Arial" charset="0"/>
            </a:endParaRPr>
          </a:p>
          <a:p>
            <a:pPr eaLnBrk="1" hangingPunct="1"/>
            <a:r>
              <a:rPr lang="fr-CA" sz="2400" smtClean="0">
                <a:latin typeface="Arial" charset="0"/>
                <a:cs typeface="Arial" charset="0"/>
              </a:rPr>
              <a:t>Augmente la résistance au stress</a:t>
            </a:r>
          </a:p>
        </p:txBody>
      </p:sp>
      <p:pic>
        <p:nvPicPr>
          <p:cNvPr id="21508" name="Image 3" descr="Jogging_-_Cartoon_07_jp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52400"/>
            <a:ext cx="2074863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Questions de base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alibri" pitchFamily="34" charset="0"/>
              <a:buAutoNum type="arabicParenR"/>
            </a:pPr>
            <a:r>
              <a:rPr lang="fr-CA" sz="2400" dirty="0" smtClean="0"/>
              <a:t>Pouvez-vous dire comment les pensées peuvent être biaisées par les émotions?    Les émotions peuvent nous faire…                                                                ________________  ________________  ________________</a:t>
            </a:r>
          </a:p>
          <a:p>
            <a:pPr marL="457200" indent="-457200" eaLnBrk="1" hangingPunct="1">
              <a:buFont typeface="Calibri" pitchFamily="34" charset="0"/>
              <a:buAutoNum type="arabicParenR"/>
            </a:pPr>
            <a:endParaRPr lang="fr-CA" sz="1200" dirty="0" smtClean="0"/>
          </a:p>
          <a:p>
            <a:pPr marL="457200" indent="-457200" eaLnBrk="1" hangingPunct="1">
              <a:buFont typeface="Calibri" pitchFamily="34" charset="0"/>
              <a:buAutoNum type="arabicParenR"/>
            </a:pPr>
            <a:endParaRPr lang="fr-CA" sz="1200" dirty="0" smtClean="0"/>
          </a:p>
          <a:p>
            <a:pPr marL="457200" indent="-457200" eaLnBrk="1" hangingPunct="1">
              <a:buFont typeface="Calibri" pitchFamily="34" charset="0"/>
              <a:buAutoNum type="arabicParenR"/>
            </a:pPr>
            <a:r>
              <a:rPr lang="fr-CA" sz="2400" dirty="0" smtClean="0"/>
              <a:t>Quelles sont les sources de la fatigue mentale?   ________________  ________________  ________________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Questions finales</a:t>
            </a: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alibri" pitchFamily="34" charset="0"/>
              <a:buAutoNum type="arabicParenR"/>
            </a:pPr>
            <a:r>
              <a:rPr lang="fr-CA" sz="2400" dirty="0" smtClean="0"/>
              <a:t>Pouvez-vous dire comment les pensées peuvent être biaisées par les émotions?    Les émotions peuvent nous faire</a:t>
            </a:r>
            <a:r>
              <a:rPr lang="fr-CA" sz="2400" smtClean="0"/>
              <a:t>…                                                            </a:t>
            </a:r>
            <a:endParaRPr lang="fr-CA" sz="2400" smtClean="0"/>
          </a:p>
          <a:p>
            <a:pPr marL="0" indent="0" eaLnBrk="1" hangingPunct="1">
              <a:buNone/>
            </a:pPr>
            <a:r>
              <a:rPr lang="fr-CA" sz="2400" smtClean="0"/>
              <a:t>  </a:t>
            </a:r>
            <a:r>
              <a:rPr lang="fr-CA" sz="2400" dirty="0" smtClean="0"/>
              <a:t>________________  ________________  ________________</a:t>
            </a:r>
          </a:p>
          <a:p>
            <a:pPr marL="457200" indent="-457200" eaLnBrk="1" hangingPunct="1">
              <a:buFont typeface="Calibri" pitchFamily="34" charset="0"/>
              <a:buAutoNum type="arabicParenR"/>
            </a:pPr>
            <a:endParaRPr lang="fr-CA" sz="1200" dirty="0" smtClean="0"/>
          </a:p>
          <a:p>
            <a:pPr marL="457200" indent="-457200" eaLnBrk="1" hangingPunct="1">
              <a:buFont typeface="Calibri" pitchFamily="34" charset="0"/>
              <a:buAutoNum type="arabicParenR"/>
            </a:pPr>
            <a:endParaRPr lang="fr-CA" sz="1200" dirty="0" smtClean="0"/>
          </a:p>
          <a:p>
            <a:pPr marL="457200" indent="-457200" eaLnBrk="1" hangingPunct="1">
              <a:buFont typeface="Calibri" pitchFamily="34" charset="0"/>
              <a:buAutoNum type="arabicParenR"/>
            </a:pPr>
            <a:r>
              <a:rPr lang="fr-CA" sz="2400" dirty="0" smtClean="0"/>
              <a:t>Quelles sont les sources de la fatigue mentale?   ________________  ________________  ________________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6096000" cy="1143000"/>
          </a:xfrm>
        </p:spPr>
        <p:txBody>
          <a:bodyPr/>
          <a:lstStyle/>
          <a:p>
            <a:pPr eaLnBrk="1" hangingPunct="1"/>
            <a:r>
              <a:rPr lang="fr-CA" sz="3800" smtClean="0"/>
              <a:t>Les émotions affectent</a:t>
            </a:r>
            <a:br>
              <a:rPr lang="fr-CA" sz="3800" smtClean="0"/>
            </a:br>
            <a:r>
              <a:rPr lang="fr-CA" sz="3800" smtClean="0"/>
              <a:t> la pensée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59050"/>
            <a:ext cx="8382000" cy="39941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CA" sz="2400" dirty="0" smtClean="0">
                <a:latin typeface="Arial" charset="0"/>
                <a:cs typeface="Arial" charset="0"/>
              </a:rPr>
              <a:t>Elles focalisent l’attention sur le sujet qui nous préoccupe</a:t>
            </a:r>
          </a:p>
          <a:p>
            <a:pPr eaLnBrk="1" hangingPunct="1">
              <a:spcBef>
                <a:spcPct val="0"/>
              </a:spcBef>
            </a:pPr>
            <a:endParaRPr lang="fr-CA" sz="12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CA" sz="2400" dirty="0" smtClean="0">
                <a:latin typeface="Arial" charset="0"/>
                <a:cs typeface="Arial" charset="0"/>
              </a:rPr>
              <a:t>Elles nous forcent à penser à certains sujets</a:t>
            </a:r>
          </a:p>
          <a:p>
            <a:pPr lvl="1" eaLnBrk="1" hangingPunct="1">
              <a:spcBef>
                <a:spcPct val="0"/>
              </a:spcBef>
            </a:pPr>
            <a:r>
              <a:rPr lang="fr-CA" sz="2000" dirty="0" smtClean="0">
                <a:latin typeface="Arial" charset="0"/>
                <a:cs typeface="Arial" charset="0"/>
              </a:rPr>
              <a:t>Inquiétudes, obsessions, ruminations…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fr-CA" sz="1200" dirty="0" smtClean="0"/>
          </a:p>
          <a:p>
            <a:pPr eaLnBrk="1" hangingPunct="1">
              <a:spcBef>
                <a:spcPct val="0"/>
              </a:spcBef>
            </a:pPr>
            <a:r>
              <a:rPr lang="fr-CA" sz="2400" dirty="0" smtClean="0">
                <a:latin typeface="Arial" charset="0"/>
                <a:cs typeface="Arial" charset="0"/>
              </a:rPr>
              <a:t>Elles nous perturbent</a:t>
            </a:r>
          </a:p>
          <a:p>
            <a:pPr lvl="1" eaLnBrk="1" hangingPunct="1">
              <a:spcBef>
                <a:spcPct val="0"/>
              </a:spcBef>
            </a:pPr>
            <a:r>
              <a:rPr lang="fr-CA" sz="2000" dirty="0" smtClean="0">
                <a:latin typeface="Arial" charset="0"/>
                <a:cs typeface="Arial" charset="0"/>
              </a:rPr>
              <a:t>Donnent envie d’en parler ou d’analyser le sujet en détail</a:t>
            </a:r>
            <a:r>
              <a:rPr lang="fr-CA" sz="22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fr-CA" sz="12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CA" sz="2400" dirty="0" smtClean="0">
                <a:latin typeface="Arial" charset="0"/>
                <a:cs typeface="Arial" charset="0"/>
              </a:rPr>
              <a:t>Elles changent notre langage</a:t>
            </a:r>
          </a:p>
          <a:p>
            <a:pPr lvl="1" eaLnBrk="1" hangingPunct="1">
              <a:spcBef>
                <a:spcPct val="0"/>
              </a:spcBef>
            </a:pPr>
            <a:r>
              <a:rPr lang="fr-CA" sz="2000" dirty="0" smtClean="0">
                <a:latin typeface="Arial" charset="0"/>
                <a:cs typeface="Arial" charset="0"/>
              </a:rPr>
              <a:t>Ton plus fâché, mots plus extrêmes…</a:t>
            </a:r>
          </a:p>
          <a:p>
            <a:pPr eaLnBrk="1" hangingPunct="1">
              <a:spcBef>
                <a:spcPct val="0"/>
              </a:spcBef>
            </a:pPr>
            <a:endParaRPr lang="fr-CA" sz="12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CA" sz="2400" dirty="0" smtClean="0">
                <a:latin typeface="Arial" charset="0"/>
                <a:cs typeface="Arial" charset="0"/>
              </a:rPr>
              <a:t>Elles biaisent l’interprétation des informations </a:t>
            </a:r>
          </a:p>
          <a:p>
            <a:pPr lvl="1" eaLnBrk="1" hangingPunct="1">
              <a:spcBef>
                <a:spcPct val="0"/>
              </a:spcBef>
            </a:pPr>
            <a:r>
              <a:rPr lang="fr-CA" sz="2000" dirty="0" smtClean="0">
                <a:latin typeface="Arial" charset="0"/>
                <a:cs typeface="Arial" charset="0"/>
              </a:rPr>
              <a:t>Amplifient le négatif ou le positif</a:t>
            </a:r>
          </a:p>
        </p:txBody>
      </p:sp>
      <p:pic>
        <p:nvPicPr>
          <p:cNvPr id="5124" name="Image 4" descr="obsession.jpg"/>
          <p:cNvPicPr>
            <a:picLocks noChangeAspect="1"/>
          </p:cNvPicPr>
          <p:nvPr/>
        </p:nvPicPr>
        <p:blipFill>
          <a:blip r:embed="rId2" cstate="print"/>
          <a:srcRect l="22154" r="1846" b="2780"/>
          <a:stretch>
            <a:fillRect/>
          </a:stretch>
        </p:blipFill>
        <p:spPr bwMode="auto">
          <a:xfrm>
            <a:off x="6486525" y="152400"/>
            <a:ext cx="24209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0" y="685800"/>
            <a:ext cx="7086600" cy="1143000"/>
          </a:xfrm>
        </p:spPr>
        <p:txBody>
          <a:bodyPr/>
          <a:lstStyle/>
          <a:p>
            <a:pPr eaLnBrk="1" hangingPunct="1"/>
            <a:r>
              <a:rPr lang="fr-CA" sz="4000" dirty="0" smtClean="0"/>
              <a:t>Les émotions biaisent </a:t>
            </a:r>
            <a:br>
              <a:rPr lang="fr-CA" sz="4000" dirty="0" smtClean="0"/>
            </a:br>
            <a:r>
              <a:rPr lang="fr-CA" sz="4000" dirty="0" smtClean="0"/>
              <a:t>les pensées</a:t>
            </a:r>
            <a:r>
              <a:rPr lang="fr-CA" dirty="0" smtClean="0"/>
              <a:t>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495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600" dirty="0" smtClean="0">
                <a:cs typeface="Arial" pitchFamily="34" charset="0"/>
              </a:rPr>
              <a:t>Elles peuvent nous faire dramatiser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>
                <a:cs typeface="Arial" pitchFamily="34" charset="0"/>
              </a:rPr>
              <a:t>Exagérer l’importance des évènements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>
                <a:cs typeface="Arial" pitchFamily="34" charset="0"/>
              </a:rPr>
              <a:t>Ex: Un échec ou une dispute et c’est la fin du monde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CA" sz="1300" dirty="0" smtClean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600" dirty="0" smtClean="0">
                <a:cs typeface="Arial" pitchFamily="34" charset="0"/>
              </a:rPr>
              <a:t>Elles peuvent nous faire sauter aux conclusions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>
                <a:cs typeface="Arial" pitchFamily="34" charset="0"/>
              </a:rPr>
              <a:t>Ex:  Elle m’a critiqué donc elle ne veut plus me parler 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CA" sz="1300" dirty="0" smtClean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600" dirty="0" smtClean="0">
                <a:cs typeface="Arial" pitchFamily="34" charset="0"/>
              </a:rPr>
              <a:t>Elles peuvent nous empêcher de décrocher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>
                <a:cs typeface="Arial" pitchFamily="34" charset="0"/>
              </a:rPr>
              <a:t>Rester obsédé, difficulté à lâcher prise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>
                <a:cs typeface="Arial" pitchFamily="34" charset="0"/>
              </a:rPr>
              <a:t>Ex: Culpabiliser sans relâche après une gaffe ou un échec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000" dirty="0" smtClean="0">
                <a:cs typeface="Arial" pitchFamily="34" charset="0"/>
              </a:rPr>
              <a:t>Ex: </a:t>
            </a:r>
            <a:r>
              <a:rPr lang="en-CA" sz="2000" dirty="0" err="1" smtClean="0">
                <a:cs typeface="Arial" pitchFamily="34" charset="0"/>
              </a:rPr>
              <a:t>Critiquer</a:t>
            </a:r>
            <a:r>
              <a:rPr lang="en-CA" sz="2000" dirty="0" smtClean="0">
                <a:cs typeface="Arial" pitchFamily="34" charset="0"/>
              </a:rPr>
              <a:t> </a:t>
            </a:r>
            <a:r>
              <a:rPr lang="en-CA" sz="2000" dirty="0" err="1" smtClean="0">
                <a:cs typeface="Arial" pitchFamily="34" charset="0"/>
              </a:rPr>
              <a:t>constamment</a:t>
            </a:r>
            <a:r>
              <a:rPr lang="en-CA" sz="2000" dirty="0" smtClean="0">
                <a:cs typeface="Arial" pitchFamily="34" charset="0"/>
              </a:rPr>
              <a:t> après un </a:t>
            </a:r>
            <a:r>
              <a:rPr lang="en-CA" sz="2000" dirty="0" err="1" smtClean="0">
                <a:cs typeface="Arial" pitchFamily="34" charset="0"/>
              </a:rPr>
              <a:t>conflit</a:t>
            </a:r>
            <a:r>
              <a:rPr lang="en-CA" sz="2000" dirty="0" smtClean="0">
                <a:cs typeface="Arial" pitchFamily="34" charset="0"/>
              </a:rPr>
              <a:t> </a:t>
            </a:r>
            <a:r>
              <a:rPr lang="en-CA" sz="2000" dirty="0" err="1" smtClean="0">
                <a:cs typeface="Arial" pitchFamily="34" charset="0"/>
              </a:rPr>
              <a:t>ou</a:t>
            </a:r>
            <a:r>
              <a:rPr lang="en-CA" sz="2000" dirty="0" smtClean="0">
                <a:cs typeface="Arial" pitchFamily="34" charset="0"/>
              </a:rPr>
              <a:t> </a:t>
            </a:r>
            <a:r>
              <a:rPr lang="en-CA" sz="2000" dirty="0" err="1" smtClean="0">
                <a:cs typeface="Arial" pitchFamily="34" charset="0"/>
              </a:rPr>
              <a:t>une</a:t>
            </a:r>
            <a:r>
              <a:rPr lang="en-CA" sz="2000" dirty="0" smtClean="0">
                <a:cs typeface="Arial" pitchFamily="34" charset="0"/>
              </a:rPr>
              <a:t> frustration</a:t>
            </a:r>
            <a:endParaRPr lang="fr-CA" sz="2000" dirty="0" smtClean="0">
              <a:cs typeface="Arial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CA" sz="1300" dirty="0" smtClean="0">
              <a:cs typeface="Arial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600" dirty="0" smtClean="0">
                <a:cs typeface="Arial" pitchFamily="34" charset="0"/>
              </a:rPr>
              <a:t>Elles peuvent créer des attentes exagérées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100" dirty="0" smtClean="0">
                <a:cs typeface="Arial" pitchFamily="34" charset="0"/>
              </a:rPr>
              <a:t>Elles amplifient les espoirs et peuvent conduire à des déceptions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100" dirty="0" smtClean="0">
                <a:cs typeface="Arial" pitchFamily="34" charset="0"/>
              </a:rPr>
              <a:t>Ex: ‘Je devrais </a:t>
            </a:r>
            <a:r>
              <a:rPr lang="fr-CA" sz="2100" smtClean="0">
                <a:cs typeface="Arial" pitchFamily="34" charset="0"/>
              </a:rPr>
              <a:t>être rendu </a:t>
            </a:r>
            <a:r>
              <a:rPr lang="fr-CA" sz="2100" dirty="0" smtClean="0">
                <a:cs typeface="Arial" pitchFamily="34" charset="0"/>
              </a:rPr>
              <a:t>plus loin’</a:t>
            </a: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100" dirty="0" smtClean="0">
                <a:cs typeface="Arial" pitchFamily="34" charset="0"/>
              </a:rPr>
              <a:t>Ex: ‘Il aurait du m’en parler’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2400" dirty="0" smtClean="0"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CA" sz="20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/>
          </a:p>
        </p:txBody>
      </p:sp>
      <p:pic>
        <p:nvPicPr>
          <p:cNvPr id="6148" name="Image 4" descr="dramaqueen.jpg"/>
          <p:cNvPicPr>
            <a:picLocks noChangeAspect="1"/>
          </p:cNvPicPr>
          <p:nvPr/>
        </p:nvPicPr>
        <p:blipFill>
          <a:blip r:embed="rId2" cstate="print"/>
          <a:srcRect l="49815" r="5534" b="43956"/>
          <a:stretch>
            <a:fillRect/>
          </a:stretch>
        </p:blipFill>
        <p:spPr bwMode="auto">
          <a:xfrm>
            <a:off x="7391400" y="152400"/>
            <a:ext cx="16002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5715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Obsessions &amp; Compulsions</a:t>
            </a:r>
          </a:p>
        </p:txBody>
      </p:sp>
      <p:sp>
        <p:nvSpPr>
          <p:cNvPr id="10243" name="Espace réservé du contenu 6"/>
          <p:cNvSpPr>
            <a:spLocks noGrp="1"/>
          </p:cNvSpPr>
          <p:nvPr>
            <p:ph sz="half" idx="1"/>
          </p:nvPr>
        </p:nvSpPr>
        <p:spPr>
          <a:xfrm>
            <a:off x="381000" y="2514600"/>
            <a:ext cx="8458200" cy="3581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Parfois nos inquiétudes sont envahissantes  (obsessions)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Elles peuvent donner des envies d’exécuter une action de façon répétitive (compulsions)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800" dirty="0" smtClean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Propreté - Se laver plusieurs fois par jour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Sécurité - Vérifier plusieurs fois si les portes sont fermées à clé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Ordre  -  Replacer les objets plusieurs fois par insatisfaction</a:t>
            </a:r>
            <a:endParaRPr lang="fr-FR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2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Souvent des rituels rigides irrésistibles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Elles sont souvent accompagnées d’anxiété</a:t>
            </a:r>
          </a:p>
        </p:txBody>
      </p:sp>
      <p:pic>
        <p:nvPicPr>
          <p:cNvPr id="7172" name="Image 5" descr="obsessions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9863"/>
            <a:ext cx="2971800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mtClean="0"/>
              <a:t>Questions d’exagération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fr-CA" sz="2200" dirty="0" smtClean="0">
                <a:latin typeface="Arial" pitchFamily="34" charset="0"/>
                <a:cs typeface="Arial" pitchFamily="34" charset="0"/>
              </a:rPr>
              <a:t>Dans la dernière année, avez-vous observé que vous ou un proche avez…?  (1-Rarement, 2-Parfois, 3-Souvent)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CA" sz="24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Sauté aux conclusions trop vite				_____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fr-CA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fr-CA" sz="2000" dirty="0" smtClean="0">
                <a:latin typeface="Arial" pitchFamily="34" charset="0"/>
                <a:cs typeface="Arial" pitchFamily="34" charset="0"/>
              </a:rPr>
              <a:t>ramatisé une situation	 				_____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lphaLcParenR"/>
              <a:defRPr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Eu des attentes exagérées dans une situation 		_____</a:t>
            </a:r>
            <a:endParaRPr lang="en-CA" sz="16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Décrivez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un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exemple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d’une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exagération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associée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à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une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émotion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_________________________________________________</a:t>
            </a: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533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Notre cerveau est une salle de débats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962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 smtClean="0"/>
              <a:t>On a plusieurs personnes qui </a:t>
            </a:r>
            <a:r>
              <a:rPr lang="fr-CA" sz="2400" dirty="0" err="1" smtClean="0"/>
              <a:t>compétitionnent</a:t>
            </a:r>
            <a:r>
              <a:rPr lang="fr-CA" sz="2400" dirty="0" smtClean="0"/>
              <a:t> dans notre tête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/>
              <a:t> </a:t>
            </a:r>
            <a:r>
              <a:rPr lang="fr-CA" sz="2000" dirty="0" err="1" smtClean="0"/>
              <a:t>Egoiste</a:t>
            </a:r>
            <a:r>
              <a:rPr lang="fr-CA" sz="2000" dirty="0" smtClean="0"/>
              <a:t> vs altruiste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/>
              <a:t>Sociable vs pas sociable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/>
              <a:t>Appliqué vs brouillon…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CA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 smtClean="0"/>
              <a:t>Il faut s’entrainer à leur laisser une voix comme en démocratie mais aussi à comparer les points de vue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/>
              <a:t>Discuter avec nos proches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/>
              <a:t>Examiner la validité des points de vue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/>
              <a:t>S’habituer à toujours rechercher les autres points de vue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CA" sz="2000" dirty="0" smtClean="0"/>
              <a:t>Douter des points de vue trop extrêmes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sz="2400" dirty="0"/>
          </a:p>
        </p:txBody>
      </p:sp>
      <p:pic>
        <p:nvPicPr>
          <p:cNvPr id="9220" name="Image 5" descr="heart-vs-mind.jpg"/>
          <p:cNvPicPr>
            <a:picLocks noChangeAspect="1"/>
          </p:cNvPicPr>
          <p:nvPr/>
        </p:nvPicPr>
        <p:blipFill>
          <a:blip r:embed="rId2" cstate="print"/>
          <a:srcRect l="3693" r="3693" b="11076"/>
          <a:stretch>
            <a:fillRect/>
          </a:stretch>
        </p:blipFill>
        <p:spPr bwMode="auto">
          <a:xfrm>
            <a:off x="6624638" y="228600"/>
            <a:ext cx="2222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172200" cy="1143000"/>
          </a:xfrm>
        </p:spPr>
        <p:txBody>
          <a:bodyPr/>
          <a:lstStyle/>
          <a:p>
            <a:pPr eaLnBrk="1" hangingPunct="1"/>
            <a:r>
              <a:rPr lang="fr-CA" sz="3800" smtClean="0"/>
              <a:t>Critiquer nos propres pensées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eaLnBrk="1" hangingPunct="1"/>
            <a:r>
              <a:rPr lang="fr-CA" sz="2400" smtClean="0">
                <a:latin typeface="Arial" charset="0"/>
                <a:cs typeface="Arial" charset="0"/>
              </a:rPr>
              <a:t>Quand notre fil de pensées a un thème …</a:t>
            </a:r>
          </a:p>
          <a:p>
            <a:pPr lvl="1" eaLnBrk="1" hangingPunct="1"/>
            <a:r>
              <a:rPr lang="fr-CA" sz="2000" smtClean="0">
                <a:latin typeface="Arial" charset="0"/>
                <a:cs typeface="Arial" charset="0"/>
              </a:rPr>
              <a:t>Plaignard, anxieux, dépressif, obsédant, agressif</a:t>
            </a:r>
          </a:p>
          <a:p>
            <a:pPr lvl="1" eaLnBrk="1" hangingPunct="1"/>
            <a:endParaRPr lang="fr-CA" sz="1200" smtClean="0">
              <a:latin typeface="Arial" charset="0"/>
              <a:cs typeface="Arial" charset="0"/>
            </a:endParaRPr>
          </a:p>
          <a:p>
            <a:pPr eaLnBrk="1" hangingPunct="1"/>
            <a:r>
              <a:rPr lang="fr-CA" sz="2400" smtClean="0">
                <a:latin typeface="Arial" charset="0"/>
                <a:cs typeface="Arial" charset="0"/>
              </a:rPr>
              <a:t>Il faut le remettre en question</a:t>
            </a:r>
          </a:p>
          <a:p>
            <a:pPr lvl="1" eaLnBrk="1" hangingPunct="1"/>
            <a:r>
              <a:rPr lang="fr-CA" sz="2000" smtClean="0">
                <a:latin typeface="Arial" charset="0"/>
                <a:cs typeface="Arial" charset="0"/>
              </a:rPr>
              <a:t>Lui répondre</a:t>
            </a:r>
          </a:p>
          <a:p>
            <a:pPr lvl="1" eaLnBrk="1" hangingPunct="1"/>
            <a:r>
              <a:rPr lang="fr-CA" sz="2000" smtClean="0">
                <a:latin typeface="Arial" charset="0"/>
                <a:cs typeface="Arial" charset="0"/>
              </a:rPr>
              <a:t>Trouver des exemples contraires</a:t>
            </a:r>
          </a:p>
          <a:p>
            <a:pPr lvl="1" eaLnBrk="1" hangingPunct="1"/>
            <a:r>
              <a:rPr lang="fr-CA" sz="2000" smtClean="0">
                <a:latin typeface="Arial" charset="0"/>
                <a:cs typeface="Arial" charset="0"/>
              </a:rPr>
              <a:t>Chercher l’origine de ce biais dans nos pensées</a:t>
            </a:r>
          </a:p>
          <a:p>
            <a:pPr lvl="1" eaLnBrk="1" hangingPunct="1"/>
            <a:r>
              <a:rPr lang="fr-CA" sz="2000" smtClean="0">
                <a:latin typeface="Arial" charset="0"/>
                <a:cs typeface="Arial" charset="0"/>
              </a:rPr>
              <a:t>Ecouter ceux qui nous disent qu’il d’autres thèmes plus agréables et que la vie c’est plus que ça</a:t>
            </a:r>
          </a:p>
          <a:p>
            <a:pPr lvl="1" eaLnBrk="1" hangingPunct="1"/>
            <a:r>
              <a:rPr lang="fr-CA" sz="2000" smtClean="0">
                <a:latin typeface="Arial" charset="0"/>
                <a:cs typeface="Arial" charset="0"/>
              </a:rPr>
              <a:t>En parler à un proche </a:t>
            </a:r>
          </a:p>
        </p:txBody>
      </p:sp>
      <p:pic>
        <p:nvPicPr>
          <p:cNvPr id="10244" name="Image 3" descr="thinking-cartoon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04800"/>
            <a:ext cx="1628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53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Les attentes et les déceptions</a:t>
            </a:r>
            <a:endParaRPr lang="fr-CA" dirty="0"/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4343400"/>
          </a:xfrm>
        </p:spPr>
        <p:txBody>
          <a:bodyPr/>
          <a:lstStyle/>
          <a:p>
            <a:pPr eaLnBrk="1" hangingPunct="1"/>
            <a:r>
              <a:rPr lang="fr-CA" sz="2400" dirty="0" smtClean="0"/>
              <a:t>Nos perceptions et nos espoirs créent souvent des attentes sur le dénouement  des situations</a:t>
            </a:r>
          </a:p>
          <a:p>
            <a:pPr lvl="1" eaLnBrk="1" hangingPunct="1"/>
            <a:r>
              <a:rPr lang="fr-CA" sz="2000" dirty="0" smtClean="0"/>
              <a:t>Évènements (sorties, fêtes…)</a:t>
            </a:r>
          </a:p>
          <a:p>
            <a:pPr lvl="1" eaLnBrk="1" hangingPunct="1"/>
            <a:r>
              <a:rPr lang="fr-CA" sz="2000" dirty="0" smtClean="0"/>
              <a:t>Évaluations (examens, jugements …)</a:t>
            </a:r>
          </a:p>
          <a:p>
            <a:pPr lvl="1" eaLnBrk="1" hangingPunct="1"/>
            <a:r>
              <a:rPr lang="fr-CA" sz="2000" dirty="0" smtClean="0"/>
              <a:t>Relations (réactions ou attitudes attendues des autres…)</a:t>
            </a:r>
          </a:p>
          <a:p>
            <a:pPr lvl="1" eaLnBrk="1" hangingPunct="1"/>
            <a:endParaRPr lang="fr-CA" sz="1200" dirty="0" smtClean="0"/>
          </a:p>
          <a:p>
            <a:pPr eaLnBrk="1" hangingPunct="1"/>
            <a:r>
              <a:rPr lang="fr-CA" sz="2400" dirty="0" smtClean="0"/>
              <a:t>Les dénouements moins positifs qu’attendus produisent des déceptions</a:t>
            </a:r>
          </a:p>
          <a:p>
            <a:pPr eaLnBrk="1" hangingPunct="1"/>
            <a:endParaRPr lang="fr-CA" sz="1200" dirty="0" smtClean="0"/>
          </a:p>
          <a:p>
            <a:pPr eaLnBrk="1" hangingPunct="1"/>
            <a:r>
              <a:rPr lang="fr-CA" sz="2400" dirty="0" smtClean="0"/>
              <a:t>La déception est naturelle mais </a:t>
            </a:r>
          </a:p>
          <a:p>
            <a:pPr lvl="1" eaLnBrk="1" hangingPunct="1"/>
            <a:r>
              <a:rPr lang="fr-CA" sz="2000" dirty="0" smtClean="0"/>
              <a:t>Les déceptions majeures et répétées peuvent miner le moral </a:t>
            </a:r>
          </a:p>
          <a:p>
            <a:pPr lvl="1" eaLnBrk="1" hangingPunct="1"/>
            <a:r>
              <a:rPr lang="fr-CA" sz="2000" dirty="0" smtClean="0"/>
              <a:t>Certaines personnes peuvent être plus sensibles à la déception</a:t>
            </a:r>
          </a:p>
          <a:p>
            <a:pPr eaLnBrk="1" hangingPunct="1"/>
            <a:endParaRPr lang="fr-CA" sz="1200" dirty="0" smtClean="0"/>
          </a:p>
          <a:p>
            <a:pPr eaLnBrk="1" hangingPunct="1"/>
            <a:endParaRPr lang="fr-CA" sz="2400" dirty="0" smtClean="0"/>
          </a:p>
          <a:p>
            <a:pPr eaLnBrk="1" hangingPunct="1"/>
            <a:endParaRPr lang="fr-CA" sz="2400" dirty="0" smtClean="0"/>
          </a:p>
        </p:txBody>
      </p:sp>
      <p:pic>
        <p:nvPicPr>
          <p:cNvPr id="11268" name="Image 3" descr="Déceptio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8600"/>
            <a:ext cx="16668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1026</Words>
  <Application>Microsoft Macintosh PowerPoint</Application>
  <PresentationFormat>Présentation à l'écran (4:3)</PresentationFormat>
  <Paragraphs>197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Les émotions et la pensée  Francois Richer PhD</vt:lpstr>
      <vt:lpstr>Questions de base</vt:lpstr>
      <vt:lpstr>Les émotions affectent  la pensée</vt:lpstr>
      <vt:lpstr>Les émotions biaisent  les pensées </vt:lpstr>
      <vt:lpstr>Obsessions &amp; Compulsions</vt:lpstr>
      <vt:lpstr>Questions d’exagération</vt:lpstr>
      <vt:lpstr>Notre cerveau est une salle de débats</vt:lpstr>
      <vt:lpstr>Critiquer nos propres pensées</vt:lpstr>
      <vt:lpstr>Les attentes et les déceptions</vt:lpstr>
      <vt:lpstr>Les attentes et les déceptions (suite)</vt:lpstr>
      <vt:lpstr>Question d’attentes</vt:lpstr>
      <vt:lpstr>Les micro-émotions</vt:lpstr>
      <vt:lpstr>Les micro-émotions négatives</vt:lpstr>
      <vt:lpstr>Les micro-émotions positives</vt:lpstr>
      <vt:lpstr>La fatigue mentale</vt:lpstr>
      <vt:lpstr>Le stress psychologique</vt:lpstr>
      <vt:lpstr>Le manque de sommeil</vt:lpstr>
      <vt:lpstr>Réduire la tension (Entrainement à la relaxation)</vt:lpstr>
      <vt:lpstr>L’exercice physique</vt:lpstr>
      <vt:lpstr>Questions finales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émotions et la pensée</dc:title>
  <dc:creator>Francois</dc:creator>
  <cp:lastModifiedBy>Francois Richer</cp:lastModifiedBy>
  <cp:revision>40</cp:revision>
  <dcterms:created xsi:type="dcterms:W3CDTF">2013-05-24T14:05:42Z</dcterms:created>
  <dcterms:modified xsi:type="dcterms:W3CDTF">2018-05-24T00:23:16Z</dcterms:modified>
</cp:coreProperties>
</file>