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5"/>
  </p:handoutMasterIdLst>
  <p:sldIdLst>
    <p:sldId id="257" r:id="rId2"/>
    <p:sldId id="282" r:id="rId3"/>
    <p:sldId id="281" r:id="rId4"/>
    <p:sldId id="286" r:id="rId5"/>
    <p:sldId id="259" r:id="rId6"/>
    <p:sldId id="258" r:id="rId7"/>
    <p:sldId id="260" r:id="rId8"/>
    <p:sldId id="261" r:id="rId9"/>
    <p:sldId id="262" r:id="rId10"/>
    <p:sldId id="263" r:id="rId11"/>
    <p:sldId id="266" r:id="rId12"/>
    <p:sldId id="276" r:id="rId13"/>
    <p:sldId id="288" r:id="rId14"/>
    <p:sldId id="277" r:id="rId15"/>
    <p:sldId id="264" r:id="rId16"/>
    <p:sldId id="265" r:id="rId17"/>
    <p:sldId id="271" r:id="rId18"/>
    <p:sldId id="272" r:id="rId19"/>
    <p:sldId id="270" r:id="rId20"/>
    <p:sldId id="280" r:id="rId21"/>
    <p:sldId id="279" r:id="rId22"/>
    <p:sldId id="275" r:id="rId23"/>
    <p:sldId id="287" r:id="rId24"/>
  </p:sldIdLst>
  <p:sldSz cx="9144000" cy="6858000" type="screen4x3"/>
  <p:notesSz cx="6881813" cy="92964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2" y="-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98102" y="0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3B958026-B5DF-43E7-AE21-2292463DF125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98102" y="8829967"/>
            <a:ext cx="2982119" cy="464820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70E82DB0-147B-42FE-9948-B058E29CEA1C}" type="slidenum">
              <a:rPr lang="fr-CA" smtClean="0"/>
              <a:pPr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93424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E1246-C3DE-476E-A54B-64468B750272}" type="datetimeFigureOut">
              <a:rPr lang="fr-CA" smtClean="0"/>
              <a:pPr/>
              <a:t>19-09-12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BBBF8-41AA-4FF2-AD59-46D89B828B54}" type="slidenum">
              <a:rPr lang="fr-CA" smtClean="0"/>
              <a:pPr/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e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eljeunes.com/accueil" TargetMode="External"/><Relationship Id="rId3" Type="http://schemas.openxmlformats.org/officeDocument/2006/relationships/hyperlink" Target="http://www.fondationdesmaladiesmentales.org/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ctrTitle"/>
          </p:nvPr>
        </p:nvSpPr>
        <p:spPr>
          <a:xfrm>
            <a:off x="304800" y="2971800"/>
            <a:ext cx="8534400" cy="2057400"/>
          </a:xfrm>
        </p:spPr>
        <p:txBody>
          <a:bodyPr>
            <a:normAutofit/>
          </a:bodyPr>
          <a:lstStyle/>
          <a:p>
            <a:r>
              <a:rPr lang="fr-CA" sz="4800" dirty="0" smtClean="0"/>
              <a:t>La confiance et la dépression</a:t>
            </a:r>
            <a:br>
              <a:rPr lang="fr-CA" sz="4800" dirty="0" smtClean="0"/>
            </a:br>
            <a:r>
              <a:rPr lang="fr-CA" sz="4800" dirty="0" smtClean="0"/>
              <a:t/>
            </a:r>
            <a:br>
              <a:rPr lang="fr-CA" sz="4800" dirty="0" smtClean="0"/>
            </a:br>
            <a:r>
              <a:rPr lang="fr-CA" sz="3100" dirty="0" smtClean="0"/>
              <a:t>Francois Richer </a:t>
            </a:r>
            <a:r>
              <a:rPr lang="fr-CA" sz="3100" dirty="0" err="1" smtClean="0"/>
              <a:t>PhD</a:t>
            </a:r>
            <a:endParaRPr lang="fr-CA" sz="3100" dirty="0"/>
          </a:p>
        </p:txBody>
      </p:sp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>
          <a:xfrm>
            <a:off x="838200" y="228600"/>
            <a:ext cx="4419600" cy="685800"/>
          </a:xfrm>
        </p:spPr>
        <p:txBody>
          <a:bodyPr>
            <a:normAutofit/>
          </a:bodyPr>
          <a:lstStyle/>
          <a:p>
            <a:r>
              <a:rPr lang="fr-CA" sz="3600" dirty="0" smtClean="0"/>
              <a:t>Connais-toi toi-même</a:t>
            </a:r>
            <a:endParaRPr lang="fr-CA" sz="3600" dirty="0"/>
          </a:p>
        </p:txBody>
      </p:sp>
      <p:pic>
        <p:nvPicPr>
          <p:cNvPr id="6" name="Image 5" descr="ambivalenceemotic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15174" y="152400"/>
            <a:ext cx="1828800" cy="1828800"/>
          </a:xfrm>
          <a:prstGeom prst="rect">
            <a:avLst/>
          </a:prstGeom>
        </p:spPr>
      </p:pic>
      <p:pic>
        <p:nvPicPr>
          <p:cNvPr id="8" name="Image 7" descr="SigleManuelNeurops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4800" y="304800"/>
            <a:ext cx="552450" cy="50019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re 1"/>
          <p:cNvSpPr>
            <a:spLocks noGrp="1"/>
          </p:cNvSpPr>
          <p:nvPr>
            <p:ph type="title"/>
          </p:nvPr>
        </p:nvSpPr>
        <p:spPr>
          <a:xfrm>
            <a:off x="457201" y="838200"/>
            <a:ext cx="5791199" cy="747713"/>
          </a:xfrm>
        </p:spPr>
        <p:txBody>
          <a:bodyPr/>
          <a:lstStyle/>
          <a:p>
            <a:r>
              <a:rPr lang="fr-CA" sz="4000" dirty="0" smtClean="0"/>
              <a:t>L’humeur dépressive</a:t>
            </a:r>
          </a:p>
        </p:txBody>
      </p:sp>
      <p:sp>
        <p:nvSpPr>
          <p:cNvPr id="28675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2667000"/>
            <a:ext cx="8229600" cy="3810000"/>
          </a:xfrm>
        </p:spPr>
        <p:txBody>
          <a:bodyPr>
            <a:normAutofit fontScale="92500" lnSpcReduction="20000"/>
          </a:bodyPr>
          <a:lstStyle/>
          <a:p>
            <a:endParaRPr lang="fr-CA" sz="800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Un état normal d’insatisfaction et de retrait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Une baisse de: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Confiance en soi, Optimisme, Motivation, Initiative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L’envie de socialiser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Déclencheurs: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Deuils, échecs, stress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Climat, manque de luminosité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Drogue, alcool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Manque de plaisirs, de loisirs, de contacts sociaux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Conflits, intimidation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fr-CA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pPr marL="742950" lvl="2" indent="-342900">
              <a:lnSpc>
                <a:spcPct val="110000"/>
              </a:lnSpc>
              <a:spcBef>
                <a:spcPts val="0"/>
              </a:spcBef>
              <a:buNone/>
            </a:pPr>
            <a:endParaRPr lang="fr-CA" sz="1400" dirty="0" smtClean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fr-CA" sz="1500" dirty="0" smtClean="0">
              <a:latin typeface="Arial" pitchFamily="34" charset="0"/>
              <a:cs typeface="Arial" pitchFamily="34" charset="0"/>
            </a:endParaRPr>
          </a:p>
          <a:p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undertheweather.jpg"/>
          <p:cNvPicPr>
            <a:picLocks noChangeAspect="1"/>
          </p:cNvPicPr>
          <p:nvPr/>
        </p:nvPicPr>
        <p:blipFill>
          <a:blip r:embed="rId2" cstate="print"/>
          <a:srcRect t="3453" b="6906"/>
          <a:stretch>
            <a:fillRect/>
          </a:stretch>
        </p:blipFill>
        <p:spPr>
          <a:xfrm>
            <a:off x="7239000" y="228600"/>
            <a:ext cx="1724025" cy="23735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de déprime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514350" indent="-514350">
              <a:buNone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Avez-vous déjà vécu…? (1-Rarement, 2-Parfois, 3-Souvent)</a:t>
            </a:r>
          </a:p>
          <a:p>
            <a:pPr marL="514350" indent="-514350">
              <a:buNone/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 marL="914400" lvl="1" indent="-514350">
              <a:buFont typeface="+mj-lt"/>
              <a:buAutoNum type="alphaLcParenR"/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Détresse ou tristesse importante   			_____</a:t>
            </a:r>
          </a:p>
          <a:p>
            <a:pPr marL="914400" lvl="1" indent="-514350">
              <a:buFont typeface="+mj-lt"/>
              <a:buAutoNum type="alphaLcParenR"/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Perte de confiance importante 				_____</a:t>
            </a:r>
          </a:p>
          <a:p>
            <a:pPr marL="914400" lvl="1" indent="-514350">
              <a:buFont typeface="+mj-lt"/>
              <a:buAutoNum type="alphaLcParenR"/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Réactions de susceptibilité ou irritabilité plusieurs jours	_____</a:t>
            </a:r>
          </a:p>
          <a:p>
            <a:pPr marL="914400" lvl="1" indent="-514350">
              <a:buFont typeface="+mj-lt"/>
              <a:buAutoNum type="alphaLcParenR"/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Pensées pessimistes plusieurs jours			_____</a:t>
            </a:r>
          </a:p>
          <a:p>
            <a:pPr marL="914400" lvl="1" indent="-514350">
              <a:buNone/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 lvl="1">
              <a:buNone/>
            </a:pPr>
            <a:endParaRPr lang="fr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914400"/>
            <a:ext cx="5257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L’humeur dépressive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Signes à dépister: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Est souvent fatigué, manque d’énergie, a peur des efforts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Est plus pessimiste, négatif, </a:t>
            </a:r>
            <a:r>
              <a:rPr lang="fr-CA" dirty="0" err="1" smtClean="0">
                <a:latin typeface="Arial" pitchFamily="34" charset="0"/>
                <a:cs typeface="Arial" pitchFamily="34" charset="0"/>
              </a:rPr>
              <a:t>plaignard</a:t>
            </a:r>
            <a:r>
              <a:rPr lang="fr-CA" dirty="0" smtClean="0">
                <a:latin typeface="Arial" pitchFamily="34" charset="0"/>
                <a:cs typeface="Arial" pitchFamily="34" charset="0"/>
              </a:rPr>
              <a:t>, critique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N’est plus intéressé à ses passe-temps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Est plus hésitant, indécis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Est plus émotif ou plus irritable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endParaRPr lang="fr-CA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Changements physiques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Digestion plus difficile, Appétit réduit ou amplifié  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Sommeil affecté</a:t>
            </a:r>
          </a:p>
          <a:p>
            <a:pPr lvl="1">
              <a:lnSpc>
                <a:spcPct val="110000"/>
              </a:lnSpc>
              <a:spcBef>
                <a:spcPts val="0"/>
              </a:spcBef>
            </a:pPr>
            <a:r>
              <a:rPr lang="fr-CA" dirty="0" smtClean="0">
                <a:latin typeface="Arial" pitchFamily="34" charset="0"/>
                <a:cs typeface="Arial" pitchFamily="34" charset="0"/>
              </a:rPr>
              <a:t>Douleurs vagues, sensibilité</a:t>
            </a:r>
          </a:p>
          <a:p>
            <a:pPr lvl="1">
              <a:lnSpc>
                <a:spcPct val="110000"/>
              </a:lnSpc>
              <a:spcBef>
                <a:spcPts val="0"/>
              </a:spcBef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</p:txBody>
      </p:sp>
      <p:pic>
        <p:nvPicPr>
          <p:cNvPr id="4" name="Image 3" descr="undertheweather.jpg"/>
          <p:cNvPicPr>
            <a:picLocks noChangeAspect="1"/>
          </p:cNvPicPr>
          <p:nvPr/>
        </p:nvPicPr>
        <p:blipFill>
          <a:blip r:embed="rId2" cstate="print"/>
          <a:srcRect t="3453" b="6906"/>
          <a:stretch>
            <a:fillRect/>
          </a:stretch>
        </p:blipFill>
        <p:spPr>
          <a:xfrm>
            <a:off x="7239000" y="228600"/>
            <a:ext cx="1724025" cy="23735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6324600" cy="1143000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Idées fausses sur la détresse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97363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Souffrir c’est romantique</a:t>
            </a:r>
          </a:p>
          <a:p>
            <a:pPr lvl="1"/>
            <a:r>
              <a:rPr lang="fr-FR" dirty="0" smtClean="0"/>
              <a:t>Ça fait mal, ça </a:t>
            </a:r>
            <a:r>
              <a:rPr lang="fr-FR" smtClean="0"/>
              <a:t>réduit nos </a:t>
            </a:r>
            <a:r>
              <a:rPr lang="fr-FR" dirty="0" smtClean="0"/>
              <a:t>capacités</a:t>
            </a:r>
          </a:p>
          <a:p>
            <a:pPr lvl="1"/>
            <a:r>
              <a:rPr lang="fr-FR" dirty="0" smtClean="0"/>
              <a:t>Ça peut laisser des traces (méfiance, anxiété </a:t>
            </a:r>
            <a:r>
              <a:rPr lang="is-IS" dirty="0" smtClean="0"/>
              <a:t>…)</a:t>
            </a:r>
            <a:endParaRPr lang="fr-FR" dirty="0" smtClean="0"/>
          </a:p>
          <a:p>
            <a:pPr lvl="1"/>
            <a:endParaRPr lang="fr-FR" sz="1000" dirty="0" smtClean="0"/>
          </a:p>
          <a:p>
            <a:r>
              <a:rPr lang="fr-FR" dirty="0" smtClean="0"/>
              <a:t>Il suffit de vouloir plus fort pour s’en sortir</a:t>
            </a:r>
          </a:p>
          <a:p>
            <a:pPr lvl="1"/>
            <a:r>
              <a:rPr lang="fr-FR" dirty="0" smtClean="0"/>
              <a:t>L’effort ne réduit pas la détresse</a:t>
            </a:r>
          </a:p>
          <a:p>
            <a:pPr lvl="1"/>
            <a:endParaRPr lang="fr-FR" sz="1000" dirty="0" smtClean="0"/>
          </a:p>
          <a:p>
            <a:r>
              <a:rPr lang="fr-FR" dirty="0" smtClean="0"/>
              <a:t>C’est juste causé par une situation spécifique</a:t>
            </a:r>
          </a:p>
          <a:p>
            <a:pPr lvl="1"/>
            <a:r>
              <a:rPr lang="fr-FR" dirty="0" smtClean="0"/>
              <a:t>C’est souvent une hypersensibilité qui nous fait réagir fort aux situations</a:t>
            </a:r>
          </a:p>
          <a:p>
            <a:pPr lvl="1"/>
            <a:r>
              <a:rPr lang="fr-FR" dirty="0" smtClean="0"/>
              <a:t>Même si la situation change, il se peut qu’on soit encore fragile dans les situations futures </a:t>
            </a:r>
            <a:endParaRPr lang="fr-FR" dirty="0"/>
          </a:p>
        </p:txBody>
      </p:sp>
      <p:pic>
        <p:nvPicPr>
          <p:cNvPr id="4" name="Image 3" descr="face-pain1-200x30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1400" y="304800"/>
            <a:ext cx="1447800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4357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60960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La dépression:</a:t>
            </a:r>
            <a:br>
              <a:rPr lang="fr-CA" dirty="0" smtClean="0"/>
            </a:br>
            <a:r>
              <a:rPr lang="fr-CA" dirty="0" smtClean="0"/>
              <a:t> </a:t>
            </a:r>
            <a:r>
              <a:rPr lang="fr-CA" sz="3600" dirty="0" smtClean="0"/>
              <a:t>Une panne majeure du cerveau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077200" cy="4572000"/>
          </a:xfrm>
        </p:spPr>
        <p:txBody>
          <a:bodyPr>
            <a:normAutofit fontScale="92500"/>
          </a:bodyPr>
          <a:lstStyle/>
          <a:p>
            <a:r>
              <a:rPr lang="fr-CA" sz="2600" dirty="0" smtClean="0"/>
              <a:t>Un trouble presque invisible</a:t>
            </a:r>
          </a:p>
          <a:p>
            <a:pPr lvl="1"/>
            <a:r>
              <a:rPr lang="fr-CA" sz="2200" dirty="0" smtClean="0"/>
              <a:t>Souvent pris pour un manque de volonté (paresse)</a:t>
            </a:r>
          </a:p>
          <a:p>
            <a:pPr lvl="1"/>
            <a:r>
              <a:rPr lang="fr-CA" sz="2200" dirty="0" err="1" smtClean="0"/>
              <a:t>Evoque</a:t>
            </a:r>
            <a:r>
              <a:rPr lang="fr-CA" sz="2200" dirty="0" smtClean="0"/>
              <a:t> peu la pitié car on ne voit pas de blessure</a:t>
            </a:r>
          </a:p>
          <a:p>
            <a:pPr lvl="1"/>
            <a:r>
              <a:rPr lang="fr-CA" sz="2200" dirty="0" smtClean="0"/>
              <a:t>Souvent caché par honte (peur de passer pour faible ou marginal)</a:t>
            </a:r>
          </a:p>
          <a:p>
            <a:endParaRPr lang="fr-CA" sz="1200" dirty="0" smtClean="0"/>
          </a:p>
          <a:p>
            <a:r>
              <a:rPr lang="fr-CA" sz="2600" dirty="0" smtClean="0"/>
              <a:t>Très handicapant </a:t>
            </a:r>
          </a:p>
          <a:p>
            <a:pPr lvl="1"/>
            <a:r>
              <a:rPr lang="fr-CA" sz="2200" dirty="0" smtClean="0"/>
              <a:t>Peut être pire que 2 jambes amputées </a:t>
            </a:r>
          </a:p>
          <a:p>
            <a:pPr lvl="1"/>
            <a:r>
              <a:rPr lang="fr-CA" sz="2200" dirty="0" smtClean="0"/>
              <a:t>Nous empêche de voir clair, de penser, d’avancer</a:t>
            </a:r>
          </a:p>
          <a:p>
            <a:pPr lvl="1"/>
            <a:r>
              <a:rPr lang="fr-CA" sz="2200" dirty="0" smtClean="0"/>
              <a:t>Nous empêche  d’être de bons amis, de bons élèves, de bons parents </a:t>
            </a:r>
          </a:p>
          <a:p>
            <a:pPr lvl="1"/>
            <a:r>
              <a:rPr lang="fr-CA" sz="2200" dirty="0" smtClean="0"/>
              <a:t>Peut durer des mois ou des années</a:t>
            </a:r>
          </a:p>
          <a:p>
            <a:pPr lvl="1"/>
            <a:r>
              <a:rPr lang="fr-CA" sz="2200" dirty="0" smtClean="0"/>
              <a:t>Fait perdre des millions d’heures de travail et de vie par année</a:t>
            </a:r>
          </a:p>
          <a:p>
            <a:pPr lvl="1"/>
            <a:r>
              <a:rPr lang="fr-CA" sz="2200" dirty="0" smtClean="0"/>
              <a:t>Fausse notre évaluation de la vie et peut faire penser au suicide</a:t>
            </a:r>
            <a:endParaRPr lang="fr-CA" sz="2200" dirty="0"/>
          </a:p>
        </p:txBody>
      </p:sp>
      <p:pic>
        <p:nvPicPr>
          <p:cNvPr id="4" name="Image 3" descr="Caught-in-a-We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62800" y="228600"/>
            <a:ext cx="1688211" cy="213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838200"/>
            <a:ext cx="5181600" cy="762000"/>
          </a:xfrm>
        </p:spPr>
        <p:txBody>
          <a:bodyPr>
            <a:noAutofit/>
          </a:bodyPr>
          <a:lstStyle/>
          <a:p>
            <a:r>
              <a:rPr lang="fr-CA" dirty="0" smtClean="0"/>
              <a:t>La dépression</a:t>
            </a:r>
            <a:br>
              <a:rPr lang="fr-CA" dirty="0" smtClean="0"/>
            </a:br>
            <a:r>
              <a:rPr lang="fr-CA" sz="2800" dirty="0" smtClean="0"/>
              <a:t>Plusieurs systèmes débalancés</a:t>
            </a:r>
            <a:endParaRPr lang="fr-CA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4419600"/>
          </a:xfrm>
        </p:spPr>
        <p:txBody>
          <a:bodyPr>
            <a:noAutofit/>
          </a:bodyPr>
          <a:lstStyle/>
          <a:p>
            <a:pPr marL="514350" indent="-5143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confiance en soi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Doute &amp; </a:t>
            </a:r>
            <a:r>
              <a:rPr lang="fr-CA" sz="2000" dirty="0" err="1" smtClean="0">
                <a:latin typeface="Arial" pitchFamily="34" charset="0"/>
                <a:cs typeface="Arial" pitchFamily="34" charset="0"/>
              </a:rPr>
              <a:t>auto-critique</a:t>
            </a:r>
            <a:r>
              <a:rPr lang="fr-CA" sz="2000" dirty="0" smtClean="0">
                <a:latin typeface="Arial" pitchFamily="34" charset="0"/>
                <a:cs typeface="Arial" pitchFamily="34" charset="0"/>
              </a:rPr>
              <a:t> excessifs (pas bon, pas capable)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Sentiment de culpabilité, Honte</a:t>
            </a:r>
          </a:p>
          <a:p>
            <a:pPr lvl="1"/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La motivation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Perte d’énergie, d’enthousiasme, de plaisir (apathie)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Pessimisme, perte d’espoir à propos du futur ou de la vie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Parfois des pensées suicidaires</a:t>
            </a:r>
          </a:p>
          <a:p>
            <a:pPr lvl="1"/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arenR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L’attachement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Sentiment de perte majeure, d’abandon ou de solitude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Manque d’affection, de réconfort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Tristesse (souvent mais pas toujours)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1900" dirty="0" smtClean="0">
              <a:latin typeface="Arial" pitchFamily="34" charset="0"/>
              <a:cs typeface="Arial" pitchFamily="34" charset="0"/>
            </a:endParaRPr>
          </a:p>
          <a:p>
            <a:pPr lvl="1">
              <a:spcBef>
                <a:spcPts val="0"/>
              </a:spcBef>
              <a:buNone/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sz="16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self-doubt2.jpg"/>
          <p:cNvPicPr>
            <a:picLocks noChangeAspect="1"/>
          </p:cNvPicPr>
          <p:nvPr/>
        </p:nvPicPr>
        <p:blipFill>
          <a:blip r:embed="rId2" cstate="print"/>
          <a:srcRect t="3491" b="3491"/>
          <a:stretch>
            <a:fillRect/>
          </a:stretch>
        </p:blipFill>
        <p:spPr>
          <a:xfrm>
            <a:off x="7292151" y="152401"/>
            <a:ext cx="1689924" cy="2362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5410200" cy="1143000"/>
          </a:xfrm>
        </p:spPr>
        <p:txBody>
          <a:bodyPr/>
          <a:lstStyle/>
          <a:p>
            <a:r>
              <a:rPr lang="fr-CA" dirty="0" smtClean="0"/>
              <a:t>La dépression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600"/>
            <a:ext cx="8458200" cy="3276600"/>
          </a:xfrm>
        </p:spPr>
        <p:txBody>
          <a:bodyPr>
            <a:normAutofit/>
          </a:bodyPr>
          <a:lstStyle/>
          <a:p>
            <a:pPr marL="457200" lvl="0" indent="-457200">
              <a:spcBef>
                <a:spcPts val="0"/>
              </a:spcBef>
              <a:buFont typeface="+mj-lt"/>
              <a:buAutoNum type="arabicParenR" startAt="4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pensées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Difficultés de concentration, de décision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Perte d’imagination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Déviations de la pensée (dramatiser, sauter aux conclusions…)</a:t>
            </a:r>
          </a:p>
          <a:p>
            <a:pPr marL="857250" lvl="1" indent="-457200">
              <a:spcBef>
                <a:spcPts val="0"/>
              </a:spcBef>
              <a:buNone/>
            </a:pPr>
            <a:endParaRPr lang="fr-CA" sz="16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>
              <a:lnSpc>
                <a:spcPct val="120000"/>
              </a:lnSpc>
              <a:spcBef>
                <a:spcPts val="0"/>
              </a:spcBef>
              <a:buFont typeface="+mj-lt"/>
              <a:buAutoNum type="arabicParenR" startAt="5"/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émotions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Détresse (douleur psychologique)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Hypersensibilité émotive ou Difficulté à ressentir (vide émotionnel)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Irritabilité, frustration, colères, rumination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fr-CA" sz="1600" dirty="0" smtClean="0">
              <a:latin typeface="Arial" pitchFamily="34" charset="0"/>
              <a:cs typeface="Arial" pitchFamily="34" charset="0"/>
            </a:endParaRPr>
          </a:p>
          <a:p>
            <a:endParaRPr lang="fr-CA" dirty="0"/>
          </a:p>
        </p:txBody>
      </p:sp>
      <p:pic>
        <p:nvPicPr>
          <p:cNvPr id="4" name="Image 3" descr="self-doubt2.jpg"/>
          <p:cNvPicPr>
            <a:picLocks noChangeAspect="1"/>
          </p:cNvPicPr>
          <p:nvPr/>
        </p:nvPicPr>
        <p:blipFill>
          <a:blip r:embed="rId2" cstate="print"/>
          <a:srcRect t="3491" b="3491"/>
          <a:stretch>
            <a:fillRect/>
          </a:stretch>
        </p:blipFill>
        <p:spPr>
          <a:xfrm>
            <a:off x="7162800" y="320040"/>
            <a:ext cx="1743075" cy="24364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68580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 </a:t>
            </a:r>
            <a:r>
              <a:rPr lang="fr-CA" sz="4000" dirty="0" smtClean="0"/>
              <a:t>Combattre l’humeur dépressive</a:t>
            </a:r>
            <a:br>
              <a:rPr lang="fr-CA" sz="4000" dirty="0" smtClean="0"/>
            </a:br>
            <a:r>
              <a:rPr lang="fr-CA" sz="4000" dirty="0" smtClean="0"/>
              <a:t>(5 étapes)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14600"/>
            <a:ext cx="7848600" cy="4038600"/>
          </a:xfrm>
        </p:spPr>
        <p:txBody>
          <a:bodyPr>
            <a:normAutofit fontScale="32500" lnSpcReduction="20000"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7400" dirty="0" smtClean="0">
                <a:latin typeface="Arial" pitchFamily="34" charset="0"/>
                <a:cs typeface="Arial" pitchFamily="34" charset="0"/>
              </a:rPr>
              <a:t>Réduire </a:t>
            </a:r>
            <a:r>
              <a:rPr lang="fr-CA" sz="7400" dirty="0">
                <a:latin typeface="Arial" pitchFamily="34" charset="0"/>
                <a:cs typeface="Arial" pitchFamily="34" charset="0"/>
              </a:rPr>
              <a:t>les </a:t>
            </a:r>
            <a:r>
              <a:rPr lang="fr-CA" sz="7400" dirty="0" smtClean="0">
                <a:latin typeface="Arial" pitchFamily="34" charset="0"/>
                <a:cs typeface="Arial" pitchFamily="34" charset="0"/>
              </a:rPr>
              <a:t>sources de stress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6200" dirty="0" smtClean="0">
                <a:latin typeface="Arial" pitchFamily="34" charset="0"/>
                <a:cs typeface="Arial" pitchFamily="34" charset="0"/>
              </a:rPr>
              <a:t>Travail, pression de performance, manque </a:t>
            </a:r>
            <a:r>
              <a:rPr lang="fr-CA" sz="6200" dirty="0">
                <a:latin typeface="Arial" pitchFamily="34" charset="0"/>
                <a:cs typeface="Arial" pitchFamily="34" charset="0"/>
              </a:rPr>
              <a:t>de </a:t>
            </a:r>
            <a:r>
              <a:rPr lang="fr-CA" sz="6200" dirty="0" smtClean="0">
                <a:latin typeface="Arial" pitchFamily="34" charset="0"/>
                <a:cs typeface="Arial" pitchFamily="34" charset="0"/>
              </a:rPr>
              <a:t>sommeil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6200" dirty="0" smtClean="0">
                <a:latin typeface="Arial" pitchFamily="34" charset="0"/>
                <a:cs typeface="Arial" pitchFamily="34" charset="0"/>
              </a:rPr>
              <a:t>Drogue, alcool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6200" dirty="0" smtClean="0">
                <a:latin typeface="Arial" pitchFamily="34" charset="0"/>
                <a:cs typeface="Arial" pitchFamily="34" charset="0"/>
              </a:rPr>
              <a:t>Conflits, intimidation</a:t>
            </a:r>
            <a:endParaRPr lang="fr-CA" sz="6200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7400" dirty="0" smtClean="0">
                <a:latin typeface="Arial" pitchFamily="34" charset="0"/>
                <a:cs typeface="Arial" pitchFamily="34" charset="0"/>
              </a:rPr>
              <a:t>Combattre l’isolement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6200" dirty="0" smtClean="0">
                <a:latin typeface="Arial" pitchFamily="34" charset="0"/>
                <a:cs typeface="Arial" pitchFamily="34" charset="0"/>
              </a:rPr>
              <a:t>Communiquer </a:t>
            </a:r>
            <a:r>
              <a:rPr lang="fr-CA" sz="6200" dirty="0">
                <a:latin typeface="Arial" pitchFamily="34" charset="0"/>
                <a:cs typeface="Arial" pitchFamily="34" charset="0"/>
              </a:rPr>
              <a:t>régulièrement avec </a:t>
            </a:r>
            <a:r>
              <a:rPr lang="fr-CA" sz="6200" dirty="0" smtClean="0">
                <a:latin typeface="Arial" pitchFamily="34" charset="0"/>
                <a:cs typeface="Arial" pitchFamily="34" charset="0"/>
              </a:rPr>
              <a:t>des </a:t>
            </a:r>
            <a:r>
              <a:rPr lang="fr-CA" sz="6200" dirty="0">
                <a:latin typeface="Arial" pitchFamily="34" charset="0"/>
                <a:cs typeface="Arial" pitchFamily="34" charset="0"/>
              </a:rPr>
              <a:t>proches </a:t>
            </a:r>
            <a:r>
              <a:rPr lang="fr-CA" sz="6200" dirty="0" smtClean="0">
                <a:latin typeface="Arial" pitchFamily="34" charset="0"/>
                <a:cs typeface="Arial" pitchFamily="34" charset="0"/>
              </a:rPr>
              <a:t>qu’on ait envie ou pas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6200" dirty="0" smtClean="0">
                <a:latin typeface="Arial" pitchFamily="34" charset="0"/>
                <a:cs typeface="Arial" pitchFamily="34" charset="0"/>
              </a:rPr>
              <a:t>Le contact social est l’ingrédient principal contre la déprime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endParaRPr lang="fr-CA" sz="37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7400" dirty="0" smtClean="0">
                <a:latin typeface="Arial" pitchFamily="34" charset="0"/>
                <a:cs typeface="Arial" pitchFamily="34" charset="0"/>
              </a:rPr>
              <a:t>Augmenter rapidement le repos, l’exercice, les loisirs et l’humour</a:t>
            </a:r>
            <a:endParaRPr lang="fr-CA" sz="6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punchingbag.jpg"/>
          <p:cNvPicPr>
            <a:picLocks noChangeAspect="1"/>
          </p:cNvPicPr>
          <p:nvPr/>
        </p:nvPicPr>
        <p:blipFill>
          <a:blip r:embed="rId2" cstate="print"/>
          <a:srcRect l="11163" t="11163" r="5581" b="5581"/>
          <a:stretch>
            <a:fillRect/>
          </a:stretch>
        </p:blipFill>
        <p:spPr>
          <a:xfrm>
            <a:off x="7239000" y="228599"/>
            <a:ext cx="1654781" cy="1654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5791200" cy="1143000"/>
          </a:xfrm>
        </p:spPr>
        <p:txBody>
          <a:bodyPr>
            <a:normAutofit fontScale="90000"/>
          </a:bodyPr>
          <a:lstStyle/>
          <a:p>
            <a:r>
              <a:rPr lang="fr-CA" sz="4000" dirty="0" smtClean="0"/>
              <a:t>Combattre l’humeur dépressive (suite)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305800" cy="3992563"/>
          </a:xfrm>
        </p:spPr>
        <p:txBody>
          <a:bodyPr>
            <a:noAutofit/>
          </a:bodyPr>
          <a:lstStyle/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Se parler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C’est un signal du cerveau comme la douleur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La machine déborde et ça arrive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Relativiser l’importance de la situation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Se rappeler que ca va passer même si on y croit plus ou moins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Se rappeler qu’on est plus que notre humeur actuelle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Contredire les ruminations négatives</a:t>
            </a:r>
          </a:p>
          <a:p>
            <a:pPr lvl="0">
              <a:spcBef>
                <a:spcPts val="0"/>
              </a:spcBef>
              <a:buNone/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None/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En parler avec une personne de confiance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Proche, parent, professeur, conseiller, professionnel</a:t>
            </a:r>
          </a:p>
          <a:p>
            <a:pPr lvl="0"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 lvl="0"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sz="2000" dirty="0"/>
          </a:p>
        </p:txBody>
      </p:sp>
      <p:pic>
        <p:nvPicPr>
          <p:cNvPr id="5" name="Image 4" descr="punchingbag.jpg"/>
          <p:cNvPicPr>
            <a:picLocks noChangeAspect="1"/>
          </p:cNvPicPr>
          <p:nvPr/>
        </p:nvPicPr>
        <p:blipFill>
          <a:blip r:embed="rId2" cstate="print"/>
          <a:srcRect l="11163" t="11163" r="5581" b="5581"/>
          <a:stretch>
            <a:fillRect/>
          </a:stretch>
        </p:blipFill>
        <p:spPr>
          <a:xfrm>
            <a:off x="7239000" y="228599"/>
            <a:ext cx="1654781" cy="16547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53340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Les  émotions fortes sont comme un rêve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90800"/>
            <a:ext cx="7772400" cy="3962400"/>
          </a:xfrm>
        </p:spPr>
        <p:txBody>
          <a:bodyPr>
            <a:normAutofit/>
          </a:bodyPr>
          <a:lstStyle/>
          <a:p>
            <a:r>
              <a:rPr lang="fr-CA" sz="2400" dirty="0" smtClean="0"/>
              <a:t>Dans un rêve on est dedans comme si c’était vrai , jusqu’à ce qu’un indice nous dise que c’est un rêve</a:t>
            </a:r>
          </a:p>
          <a:p>
            <a:endParaRPr lang="fr-CA" sz="1100" dirty="0" smtClean="0"/>
          </a:p>
          <a:p>
            <a:r>
              <a:rPr lang="fr-CA" sz="2400" dirty="0" smtClean="0"/>
              <a:t>Comme un rêve, les émotions fortes capturent notre attention, faussent notre perception de la réalité et on y crois</a:t>
            </a:r>
          </a:p>
          <a:p>
            <a:endParaRPr lang="fr-CA" sz="1300" dirty="0" smtClean="0"/>
          </a:p>
          <a:p>
            <a:r>
              <a:rPr lang="fr-CA" sz="2400" dirty="0" smtClean="0"/>
              <a:t>Il est bon de se rappeler qu’éventuellement les émotions se terminent  et on en sort</a:t>
            </a:r>
            <a:endParaRPr lang="fr-CA" sz="2400" dirty="0"/>
          </a:p>
        </p:txBody>
      </p:sp>
      <p:pic>
        <p:nvPicPr>
          <p:cNvPr id="5" name="Image 4" descr="Insidemydre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0" y="3048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de base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fr-CA" sz="2400" dirty="0" smtClean="0"/>
              <a:t>Pouvez-vous nommer quelques problèmes causés par des excès de confiance en soi?                                                                 ________________   ________________  ________________</a:t>
            </a:r>
          </a:p>
          <a:p>
            <a:pPr marL="514350" indent="-514350">
              <a:buFont typeface="+mj-lt"/>
              <a:buAutoNum type="arabicParenR"/>
            </a:pPr>
            <a:endParaRPr lang="fr-CA" sz="2400" dirty="0" smtClean="0"/>
          </a:p>
          <a:p>
            <a:pPr marL="514350" indent="-514350">
              <a:buFont typeface="+mj-lt"/>
              <a:buAutoNum type="arabicParenR"/>
            </a:pPr>
            <a:endParaRPr lang="fr-CA" sz="1200" dirty="0" smtClean="0"/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/>
              <a:t>Pouvez-vous nommer quelques symptômes de la dépression? ________________   ________________  ________________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609600"/>
            <a:ext cx="4953000" cy="1143000"/>
          </a:xfrm>
        </p:spPr>
        <p:txBody>
          <a:bodyPr/>
          <a:lstStyle/>
          <a:p>
            <a:r>
              <a:rPr lang="fr-CA" dirty="0" smtClean="0"/>
              <a:t>L’espoir 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438400"/>
            <a:ext cx="8229600" cy="3763963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L’espoir est un sentiment  d’anticipation positive des possibilités  devant nous</a:t>
            </a:r>
          </a:p>
          <a:p>
            <a:endParaRPr lang="fr-CA" sz="1200" dirty="0" smtClean="0"/>
          </a:p>
          <a:p>
            <a:r>
              <a:rPr lang="fr-CA" sz="2400" dirty="0" smtClean="0"/>
              <a:t>Parfois on peut manquer d’espoir dans le futur à cause de</a:t>
            </a:r>
          </a:p>
          <a:p>
            <a:pPr lvl="1"/>
            <a:r>
              <a:rPr lang="fr-CA" sz="2000" dirty="0" smtClean="0"/>
              <a:t>La fatigue, les déceptions, le stress</a:t>
            </a:r>
          </a:p>
          <a:p>
            <a:pPr lvl="1"/>
            <a:r>
              <a:rPr lang="fr-CA" sz="2000" dirty="0" smtClean="0"/>
              <a:t>Les critiques, l’humeur dépressive</a:t>
            </a:r>
          </a:p>
          <a:p>
            <a:endParaRPr lang="fr-CA" sz="1200" dirty="0" smtClean="0"/>
          </a:p>
          <a:p>
            <a:r>
              <a:rPr lang="fr-CA" sz="2400" dirty="0" smtClean="0"/>
              <a:t>L’espoir peut réapparaitre très vite avec</a:t>
            </a:r>
          </a:p>
          <a:p>
            <a:pPr lvl="1"/>
            <a:r>
              <a:rPr lang="fr-CA" sz="2000" dirty="0" smtClean="0"/>
              <a:t>Des sourires et de l’attention des autres</a:t>
            </a:r>
          </a:p>
          <a:p>
            <a:pPr lvl="1"/>
            <a:r>
              <a:rPr lang="fr-CA" sz="2000" dirty="0" smtClean="0"/>
              <a:t>Du repos, du divertissement</a:t>
            </a:r>
          </a:p>
          <a:p>
            <a:pPr lvl="1"/>
            <a:r>
              <a:rPr lang="fr-CA" sz="2000" dirty="0" smtClean="0"/>
              <a:t>Une piste pour sortir de la situation négative</a:t>
            </a:r>
          </a:p>
          <a:p>
            <a:pPr lvl="1"/>
            <a:endParaRPr lang="fr-CA" sz="2000" dirty="0"/>
          </a:p>
        </p:txBody>
      </p:sp>
      <p:pic>
        <p:nvPicPr>
          <p:cNvPr id="4" name="Image 3" descr="light_at_the_end_of_the_tunn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24600" y="152400"/>
            <a:ext cx="2641600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57150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Chaque personne fait une différence autour d’elle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1910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4400" dirty="0" smtClean="0">
                <a:latin typeface="Arial" pitchFamily="34" charset="0"/>
                <a:cs typeface="Arial" pitchFamily="34" charset="0"/>
              </a:rPr>
              <a:t>Les attaches émotives entre nous et nos proches sont plus fortes qu’on pense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CA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4400" dirty="0" smtClean="0">
                <a:latin typeface="Arial" pitchFamily="34" charset="0"/>
                <a:cs typeface="Arial" pitchFamily="34" charset="0"/>
              </a:rPr>
              <a:t>On sous-estime l’impact </a:t>
            </a:r>
            <a:r>
              <a:rPr lang="fr-CA" sz="4400" dirty="0">
                <a:latin typeface="Arial" pitchFamily="34" charset="0"/>
                <a:cs typeface="Arial" pitchFamily="34" charset="0"/>
              </a:rPr>
              <a:t>qu’on a sur notre </a:t>
            </a:r>
            <a:r>
              <a:rPr lang="fr-CA" sz="4400" dirty="0" smtClean="0">
                <a:latin typeface="Arial" pitchFamily="34" charset="0"/>
                <a:cs typeface="Arial" pitchFamily="34" charset="0"/>
              </a:rPr>
              <a:t>entourage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CA" sz="22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4400" dirty="0" smtClean="0">
                <a:latin typeface="Arial" pitchFamily="34" charset="0"/>
                <a:cs typeface="Arial" pitchFamily="34" charset="0"/>
              </a:rPr>
              <a:t>Chaque jour sans le savoir on est une source: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3600" dirty="0" smtClean="0">
                <a:latin typeface="Arial" pitchFamily="34" charset="0"/>
                <a:cs typeface="Arial" pitchFamily="34" charset="0"/>
              </a:rPr>
              <a:t>de réconfort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3600" dirty="0" smtClean="0">
                <a:latin typeface="Arial" pitchFamily="34" charset="0"/>
                <a:cs typeface="Arial" pitchFamily="34" charset="0"/>
              </a:rPr>
              <a:t>de joie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3600" dirty="0" smtClean="0">
                <a:latin typeface="Arial" pitchFamily="34" charset="0"/>
                <a:cs typeface="Arial" pitchFamily="34" charset="0"/>
              </a:rPr>
              <a:t>de confiance, d’inspiration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3600" dirty="0" smtClean="0">
                <a:latin typeface="Arial" pitchFamily="34" charset="0"/>
                <a:cs typeface="Arial" pitchFamily="34" charset="0"/>
              </a:rPr>
              <a:t>de motivation et d’espoir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25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4800" dirty="0" smtClean="0">
                <a:latin typeface="Arial" pitchFamily="34" charset="0"/>
                <a:cs typeface="Arial" pitchFamily="34" charset="0"/>
              </a:rPr>
              <a:t>Chaque </a:t>
            </a:r>
            <a:r>
              <a:rPr lang="fr-CA" sz="4800" dirty="0">
                <a:latin typeface="Arial" pitchFamily="34" charset="0"/>
                <a:cs typeface="Arial" pitchFamily="34" charset="0"/>
              </a:rPr>
              <a:t>jour, le simple fait d’être présent </a:t>
            </a:r>
            <a:r>
              <a:rPr lang="fr-CA" sz="4800" dirty="0" smtClean="0">
                <a:latin typeface="Arial" pitchFamily="34" charset="0"/>
                <a:cs typeface="Arial" pitchFamily="34" charset="0"/>
              </a:rPr>
              <a:t>aide </a:t>
            </a:r>
            <a:r>
              <a:rPr lang="fr-CA" sz="4800" dirty="0">
                <a:latin typeface="Arial" pitchFamily="34" charset="0"/>
                <a:cs typeface="Arial" pitchFamily="34" charset="0"/>
              </a:rPr>
              <a:t>les </a:t>
            </a:r>
            <a:r>
              <a:rPr lang="fr-CA" sz="4800" dirty="0" smtClean="0">
                <a:latin typeface="Arial" pitchFamily="34" charset="0"/>
                <a:cs typeface="Arial" pitchFamily="34" charset="0"/>
              </a:rPr>
              <a:t>autres, soyons là pour nos proches</a:t>
            </a:r>
            <a:endParaRPr lang="fr-CA" sz="4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CA" sz="22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CA" sz="3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</a:pPr>
            <a:endParaRPr lang="fr-CA" dirty="0"/>
          </a:p>
        </p:txBody>
      </p:sp>
      <p:pic>
        <p:nvPicPr>
          <p:cNvPr id="4" name="Image 3" descr="imageFran1.jpg"/>
          <p:cNvPicPr>
            <a:picLocks noChangeAspect="1"/>
          </p:cNvPicPr>
          <p:nvPr/>
        </p:nvPicPr>
        <p:blipFill>
          <a:blip r:embed="rId2" cstate="print"/>
          <a:srcRect l="5507" t="15000" r="40382" b="7500"/>
          <a:stretch>
            <a:fillRect/>
          </a:stretch>
        </p:blipFill>
        <p:spPr>
          <a:xfrm>
            <a:off x="7010400" y="152400"/>
            <a:ext cx="1869515" cy="19659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smtClean="0"/>
              <a:t>Ressources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Parents, professeurs, psychologue, CLSC</a:t>
            </a: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hlinkClick r:id="rId2"/>
              </a:rPr>
              <a:t>http://teljeunes.com/accueil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hlinkClick r:id="rId3"/>
              </a:rPr>
              <a:t>http://www.fondationdesmaladiesmentales.org/</a:t>
            </a: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fr-CA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Questions finales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fr-CA" sz="2400" dirty="0" smtClean="0"/>
              <a:t>Pouvez-vous nommer quelques problèmes causés par des excès de confiance en soi?                                                                 ________________   ________________  ________________</a:t>
            </a:r>
          </a:p>
          <a:p>
            <a:pPr marL="514350" indent="-514350">
              <a:buFont typeface="+mj-lt"/>
              <a:buAutoNum type="arabicParenR"/>
            </a:pPr>
            <a:endParaRPr lang="fr-CA" sz="2400" dirty="0" smtClean="0"/>
          </a:p>
          <a:p>
            <a:pPr marL="514350" indent="-514350">
              <a:buFont typeface="+mj-lt"/>
              <a:buAutoNum type="arabicParenR"/>
            </a:pPr>
            <a:endParaRPr lang="fr-CA" sz="1200" dirty="0" smtClean="0"/>
          </a:p>
          <a:p>
            <a:pPr marL="514350" indent="-514350">
              <a:buFont typeface="+mj-lt"/>
              <a:buAutoNum type="arabicParenR"/>
            </a:pPr>
            <a:r>
              <a:rPr lang="fr-CA" sz="2400" dirty="0" smtClean="0"/>
              <a:t>Pouvez-vous nommer quelques symptômes de la dépression? ________________   ________________  ________________</a:t>
            </a:r>
            <a:endParaRPr lang="fr-CA" sz="24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85800"/>
            <a:ext cx="5257800" cy="11430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L’optimisme &amp; le pessimisme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382000" cy="4419600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/>
              <a:t>On évalue souvent les situations  consciemment ou non</a:t>
            </a:r>
          </a:p>
          <a:p>
            <a:pPr lvl="1"/>
            <a:r>
              <a:rPr lang="fr-CA" sz="2000" dirty="0" smtClean="0"/>
              <a:t>Un évènement est vu comme un bon signe ou pas</a:t>
            </a:r>
          </a:p>
          <a:p>
            <a:pPr lvl="1"/>
            <a:r>
              <a:rPr lang="fr-CA" sz="2000" dirty="0" smtClean="0"/>
              <a:t>Un commentaire est jugé plutôt positif ou négatif </a:t>
            </a:r>
          </a:p>
          <a:p>
            <a:pPr lvl="1"/>
            <a:endParaRPr lang="fr-CA" sz="1200" dirty="0" smtClean="0"/>
          </a:p>
          <a:p>
            <a:r>
              <a:rPr lang="fr-CA" sz="2400" dirty="0" smtClean="0"/>
              <a:t>Les évaluations servent à nous motiver à changer de direction ou à continuer à investir</a:t>
            </a:r>
          </a:p>
          <a:p>
            <a:pPr lvl="1"/>
            <a:endParaRPr lang="fr-CA" sz="1200" dirty="0" smtClean="0"/>
          </a:p>
          <a:p>
            <a:r>
              <a:rPr lang="fr-CA" sz="2400" dirty="0" smtClean="0"/>
              <a:t>Notre évaluation des situations est toujours subjective</a:t>
            </a:r>
          </a:p>
          <a:p>
            <a:pPr lvl="1"/>
            <a:r>
              <a:rPr lang="fr-CA" sz="2000" dirty="0" smtClean="0"/>
              <a:t>Le verre à moitié vide est toujours à moitié plein</a:t>
            </a:r>
          </a:p>
          <a:p>
            <a:pPr lvl="1"/>
            <a:r>
              <a:rPr lang="fr-CA" sz="2000" dirty="0" smtClean="0"/>
              <a:t>La même situation peut être évaluée très différemment</a:t>
            </a:r>
          </a:p>
          <a:p>
            <a:pPr lvl="1"/>
            <a:r>
              <a:rPr lang="fr-CA" sz="2000" dirty="0" smtClean="0"/>
              <a:t>Panne d’auto: </a:t>
            </a:r>
          </a:p>
          <a:p>
            <a:pPr lvl="2"/>
            <a:r>
              <a:rPr lang="fr-CA" sz="1600" dirty="0" smtClean="0"/>
              <a:t>C’est l’enfer car je suis en retard,  je vais rater des choses, je vais être jugé … OU</a:t>
            </a:r>
          </a:p>
          <a:p>
            <a:pPr lvl="2"/>
            <a:r>
              <a:rPr lang="fr-CA" sz="1600" dirty="0" smtClean="0"/>
              <a:t>C’est pas la fin du monde, je vais récupérer le temps perdu </a:t>
            </a:r>
          </a:p>
          <a:p>
            <a:pPr lvl="1"/>
            <a:endParaRPr lang="fr-CA" sz="1200" dirty="0" smtClean="0"/>
          </a:p>
          <a:p>
            <a:pPr lvl="1"/>
            <a:endParaRPr lang="fr-CA" sz="2000" dirty="0" smtClean="0"/>
          </a:p>
          <a:p>
            <a:pPr lvl="1"/>
            <a:endParaRPr lang="fr-CA" sz="1200" dirty="0" smtClean="0"/>
          </a:p>
        </p:txBody>
      </p:sp>
      <p:pic>
        <p:nvPicPr>
          <p:cNvPr id="4" name="Image 3" descr="teenoptimism.jpg"/>
          <p:cNvPicPr>
            <a:picLocks noChangeAspect="1"/>
          </p:cNvPicPr>
          <p:nvPr/>
        </p:nvPicPr>
        <p:blipFill>
          <a:blip r:embed="rId2" cstate="print"/>
          <a:srcRect l="39375" t="10557"/>
          <a:stretch>
            <a:fillRect/>
          </a:stretch>
        </p:blipFill>
        <p:spPr>
          <a:xfrm>
            <a:off x="6934200" y="228600"/>
            <a:ext cx="2048488" cy="201291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685800"/>
            <a:ext cx="4495800" cy="1295400"/>
          </a:xfrm>
        </p:spPr>
        <p:txBody>
          <a:bodyPr>
            <a:normAutofit fontScale="90000"/>
          </a:bodyPr>
          <a:lstStyle/>
          <a:p>
            <a:r>
              <a:rPr lang="fr-CA" dirty="0" smtClean="0"/>
              <a:t>L’optimisme &amp; le pessimisme (suite)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r>
              <a:rPr lang="fr-CA" sz="2400" dirty="0" smtClean="0"/>
              <a:t>La perception d’une situation peut changer selon</a:t>
            </a:r>
          </a:p>
          <a:p>
            <a:pPr lvl="1"/>
            <a:r>
              <a:rPr lang="fr-CA" sz="2000" dirty="0" smtClean="0"/>
              <a:t>Notre personnalité (pessimiste-optimiste, critique-jovial …)</a:t>
            </a:r>
          </a:p>
          <a:p>
            <a:pPr lvl="1"/>
            <a:r>
              <a:rPr lang="fr-CA" sz="2000" dirty="0" smtClean="0"/>
              <a:t>Notre humeur (enthousiasme vs journée bof, passion vs ennui …)</a:t>
            </a:r>
          </a:p>
          <a:p>
            <a:pPr lvl="1"/>
            <a:r>
              <a:rPr lang="fr-CA" sz="2000" dirty="0" smtClean="0"/>
              <a:t>L’humeur des autres (c’est contagieux)</a:t>
            </a:r>
          </a:p>
          <a:p>
            <a:pPr lvl="1"/>
            <a:r>
              <a:rPr lang="fr-CA" sz="2000" dirty="0" smtClean="0"/>
              <a:t>Nos attentes, Nos points de comparaison, Nos valeurs</a:t>
            </a:r>
          </a:p>
          <a:p>
            <a:pPr lvl="1"/>
            <a:endParaRPr lang="fr-CA" sz="12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2400" dirty="0" smtClean="0"/>
              <a:t>Les évaluations trop négatives causent de la détresse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fr-CA" sz="12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fr-CA" sz="2400" dirty="0" smtClean="0"/>
              <a:t>On peut s’entrainer à voir différemment , à voir ce qui va bien</a:t>
            </a:r>
          </a:p>
          <a:p>
            <a:pPr marL="742950" lvl="2" indent="-342900"/>
            <a:r>
              <a:rPr lang="fr-CA" sz="2000" dirty="0" smtClean="0"/>
              <a:t>Notre vision actuelle peut changer demain</a:t>
            </a:r>
          </a:p>
          <a:p>
            <a:endParaRPr lang="fr-CA" dirty="0"/>
          </a:p>
        </p:txBody>
      </p:sp>
      <p:pic>
        <p:nvPicPr>
          <p:cNvPr id="4" name="Image 3" descr="teenoptimism.jpg"/>
          <p:cNvPicPr>
            <a:picLocks noChangeAspect="1"/>
          </p:cNvPicPr>
          <p:nvPr/>
        </p:nvPicPr>
        <p:blipFill>
          <a:blip r:embed="rId2" cstate="print"/>
          <a:srcRect l="39375" t="10557"/>
          <a:stretch>
            <a:fillRect/>
          </a:stretch>
        </p:blipFill>
        <p:spPr>
          <a:xfrm>
            <a:off x="6934200" y="228600"/>
            <a:ext cx="2048488" cy="201291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56388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La confiance en soi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Un sentiment de contrôle et d’assurance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Dans nos capacités, nos ressources, nos buts, nos instincts </a:t>
            </a:r>
          </a:p>
          <a:p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Elle se construit depuis l’enfance par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La sécurité familiale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Les succès et les progrès</a:t>
            </a:r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Les encouragements, la reconnaissance sociale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Les relations amicales stables</a:t>
            </a:r>
          </a:p>
          <a:p>
            <a:pPr>
              <a:buNone/>
            </a:pPr>
            <a:endParaRPr lang="fr-CA" sz="1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Image 3" descr="smileyposit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395068"/>
            <a:ext cx="1752600" cy="1509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685800"/>
            <a:ext cx="6477000" cy="1143000"/>
          </a:xfrm>
        </p:spPr>
        <p:txBody>
          <a:bodyPr>
            <a:normAutofit fontScale="90000"/>
          </a:bodyPr>
          <a:lstStyle/>
          <a:p>
            <a:r>
              <a:rPr lang="fr-CA" sz="4900" dirty="0" smtClean="0"/>
              <a:t>La confiance en soi </a:t>
            </a:r>
            <a:br>
              <a:rPr lang="fr-CA" sz="4900" dirty="0" smtClean="0"/>
            </a:br>
            <a:r>
              <a:rPr lang="fr-CA" sz="4000" dirty="0" smtClean="0"/>
              <a:t>(suite)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840163"/>
          </a:xfrm>
        </p:spPr>
        <p:txBody>
          <a:bodyPr>
            <a:normAutofit lnSpcReduction="10000"/>
          </a:bodyPr>
          <a:lstStyle/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Elle a des effets positifs sur 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La motivation, la productivité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L’imagination, la créativité</a:t>
            </a:r>
          </a:p>
          <a:p>
            <a:pPr lvl="1"/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On a l’impression de voir clair devant nous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Elle donne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de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l’énergie, donne envie d’avancer </a:t>
            </a:r>
          </a:p>
          <a:p>
            <a:pPr>
              <a:spcBef>
                <a:spcPts val="0"/>
              </a:spcBef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Réduit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les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doutes et l’hésitation</a:t>
            </a:r>
          </a:p>
          <a:p>
            <a:pPr>
              <a:spcBef>
                <a:spcPts val="0"/>
              </a:spcBef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Notre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volonté devient plus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précise</a:t>
            </a:r>
          </a:p>
          <a:p>
            <a:pPr>
              <a:spcBef>
                <a:spcPts val="0"/>
              </a:spcBef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Les rêves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se </a:t>
            </a:r>
            <a:r>
              <a:rPr lang="fr-CA" sz="2400" dirty="0" smtClean="0">
                <a:latin typeface="Arial" pitchFamily="34" charset="0"/>
                <a:cs typeface="Arial" pitchFamily="34" charset="0"/>
              </a:rPr>
              <a:t>transforment </a:t>
            </a:r>
            <a:r>
              <a:rPr lang="fr-CA" sz="2400" dirty="0">
                <a:latin typeface="Arial" pitchFamily="34" charset="0"/>
                <a:cs typeface="Arial" pitchFamily="34" charset="0"/>
              </a:rPr>
              <a:t>en objectifs </a:t>
            </a:r>
          </a:p>
        </p:txBody>
      </p:sp>
      <p:pic>
        <p:nvPicPr>
          <p:cNvPr id="5" name="Image 4" descr="smileypositi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395068"/>
            <a:ext cx="1752600" cy="1509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6248400" cy="1143000"/>
          </a:xfrm>
        </p:spPr>
        <p:txBody>
          <a:bodyPr>
            <a:normAutofit fontScale="90000"/>
          </a:bodyPr>
          <a:lstStyle/>
          <a:p>
            <a:r>
              <a:rPr lang="fr-CA" sz="4000" dirty="0" smtClean="0"/>
              <a:t>Les excès de confiance peuvent causer des problèmes</a:t>
            </a:r>
            <a:endParaRPr lang="fr-C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67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fr-CA" sz="7400" dirty="0">
                <a:latin typeface="Arial" pitchFamily="34" charset="0"/>
                <a:cs typeface="Arial" pitchFamily="34" charset="0"/>
              </a:rPr>
              <a:t> </a:t>
            </a:r>
            <a:r>
              <a:rPr lang="fr-CA" sz="9600" dirty="0" smtClean="0">
                <a:latin typeface="Arial" pitchFamily="34" charset="0"/>
                <a:cs typeface="Arial" pitchFamily="34" charset="0"/>
              </a:rPr>
              <a:t>Euphorie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Sentiment de puissance, d’invincibilité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surestime nos capacités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3200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9600" dirty="0" smtClean="0">
                <a:latin typeface="Arial" pitchFamily="34" charset="0"/>
                <a:cs typeface="Arial" pitchFamily="34" charset="0"/>
              </a:rPr>
              <a:t>Aveuglement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sous-estime les risques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néglige des informations importantes</a:t>
            </a:r>
            <a:r>
              <a:rPr lang="fr-CA" sz="6200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buNone/>
            </a:pPr>
            <a:r>
              <a:rPr lang="fr-CA" dirty="0" smtClean="0"/>
              <a:t>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9600" dirty="0" smtClean="0">
                <a:latin typeface="Arial" pitchFamily="34" charset="0"/>
                <a:cs typeface="Arial" pitchFamily="34" charset="0"/>
              </a:rPr>
              <a:t>Impulsivité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prend des décisions trop rapides, peu réfléchies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exagère 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3200" dirty="0">
              <a:latin typeface="Arial" pitchFamily="34" charset="0"/>
              <a:cs typeface="Arial" pitchFamily="34" charset="0"/>
            </a:endParaRP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fr-CA" sz="9600" dirty="0" smtClean="0">
                <a:latin typeface="Arial" pitchFamily="34" charset="0"/>
                <a:cs typeface="Arial" pitchFamily="34" charset="0"/>
              </a:rPr>
              <a:t>Arrogance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néglige les </a:t>
            </a:r>
            <a:r>
              <a:rPr lang="fr-CA" sz="8000" dirty="0">
                <a:latin typeface="Arial" pitchFamily="34" charset="0"/>
                <a:cs typeface="Arial" pitchFamily="34" charset="0"/>
              </a:rPr>
              <a:t>effets de nos actions sur les </a:t>
            </a:r>
            <a:r>
              <a:rPr lang="fr-CA" sz="8000" dirty="0" smtClean="0">
                <a:latin typeface="Arial" pitchFamily="34" charset="0"/>
                <a:cs typeface="Arial" pitchFamily="34" charset="0"/>
              </a:rPr>
              <a:t>autres</a:t>
            </a:r>
            <a:endParaRPr lang="fr-CA" sz="8000" dirty="0">
              <a:latin typeface="Arial" pitchFamily="34" charset="0"/>
              <a:cs typeface="Arial" pitchFamily="34" charset="0"/>
            </a:endParaRP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méprise les autres (sauf ceux qui confirment notre pouvoir)</a:t>
            </a:r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fr-CA" sz="8000" dirty="0" smtClean="0">
                <a:latin typeface="Arial" pitchFamily="34" charset="0"/>
                <a:cs typeface="Arial" pitchFamily="34" charset="0"/>
              </a:rPr>
              <a:t>On oublie qu’on a besoin des autres</a:t>
            </a:r>
            <a:endParaRPr lang="fr-CA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endParaRPr lang="fr-CA" sz="8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buNone/>
            </a:pPr>
            <a:endParaRPr lang="fr-CA" sz="8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 4" descr="overconfidence.jpg"/>
          <p:cNvPicPr>
            <a:picLocks noChangeAspect="1"/>
          </p:cNvPicPr>
          <p:nvPr/>
        </p:nvPicPr>
        <p:blipFill>
          <a:blip r:embed="rId2" cstate="print"/>
          <a:srcRect l="6316" t="10323" r="6316" b="20645"/>
          <a:stretch>
            <a:fillRect/>
          </a:stretch>
        </p:blipFill>
        <p:spPr>
          <a:xfrm>
            <a:off x="7102167" y="275316"/>
            <a:ext cx="1904182" cy="18410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5943600" cy="1143000"/>
          </a:xfrm>
        </p:spPr>
        <p:txBody>
          <a:bodyPr>
            <a:normAutofit/>
          </a:bodyPr>
          <a:lstStyle/>
          <a:p>
            <a:r>
              <a:rPr lang="fr-CA" dirty="0" smtClean="0"/>
              <a:t>Le manque de confiance</a:t>
            </a:r>
            <a:endParaRPr lang="fr-CA" sz="36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04800" y="2667000"/>
            <a:ext cx="8534400" cy="3840163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Quand le doute nous envahit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Ca </a:t>
            </a:r>
            <a:r>
              <a:rPr lang="fr-CA" sz="2000" dirty="0">
                <a:latin typeface="Arial" pitchFamily="34" charset="0"/>
                <a:cs typeface="Arial" pitchFamily="34" charset="0"/>
              </a:rPr>
              <a:t>ne marchera </a:t>
            </a:r>
            <a:r>
              <a:rPr lang="fr-CA" sz="2000" dirty="0" smtClean="0">
                <a:latin typeface="Arial" pitchFamily="34" charset="0"/>
                <a:cs typeface="Arial" pitchFamily="34" charset="0"/>
              </a:rPr>
              <a:t>pas, c’est trop difficile, ca ne donne rien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Je ne suis pas capable, pas assez bon, pas assez belle…</a:t>
            </a:r>
          </a:p>
          <a:p>
            <a:pPr lvl="1">
              <a:spcBef>
                <a:spcPts val="0"/>
              </a:spcBef>
              <a:buNone/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Le doute excessif nous fait rater des occasions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Un peu de doute ça rend prudent mais trop ça paralyse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On évite les défis, les risques mêmes mineurs 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r>
              <a:rPr lang="fr-CA" sz="2400" dirty="0" smtClean="0">
                <a:latin typeface="Arial" pitchFamily="34" charset="0"/>
                <a:cs typeface="Arial" pitchFamily="34" charset="0"/>
              </a:rPr>
              <a:t>On est souvent capable de bien plus que ce qu’on pense 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L’effort nécessaire est souvent plus petit qu’on croit</a:t>
            </a:r>
          </a:p>
          <a:p>
            <a:pPr lvl="1">
              <a:spcBef>
                <a:spcPts val="0"/>
              </a:spcBef>
            </a:pPr>
            <a:r>
              <a:rPr lang="fr-CA" sz="2000" dirty="0" smtClean="0">
                <a:latin typeface="Arial" pitchFamily="34" charset="0"/>
                <a:cs typeface="Arial" pitchFamily="34" charset="0"/>
              </a:rPr>
              <a:t>Fie-toi à tes proches – Souvent ils t’évaluent mieux que toi-même </a:t>
            </a:r>
          </a:p>
          <a:p>
            <a:pPr lvl="1">
              <a:spcBef>
                <a:spcPts val="0"/>
              </a:spcBef>
            </a:pPr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24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</a:pPr>
            <a:endParaRPr lang="fr-CA" sz="8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Image 4" descr="lack-of-confidenc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934200" y="152400"/>
            <a:ext cx="1974661" cy="22050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5791200" cy="1143000"/>
          </a:xfrm>
        </p:spPr>
        <p:txBody>
          <a:bodyPr>
            <a:normAutofit fontScale="90000"/>
          </a:bodyPr>
          <a:lstStyle/>
          <a:p>
            <a:r>
              <a:rPr lang="fr-CA" sz="3800" dirty="0" smtClean="0"/>
              <a:t>Comment combattre le manque de confiance</a:t>
            </a:r>
            <a:endParaRPr lang="fr-CA" sz="3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1000" y="2286000"/>
            <a:ext cx="8458200" cy="4343400"/>
          </a:xfrm>
        </p:spPr>
        <p:txBody>
          <a:bodyPr>
            <a:normAutofit fontScale="92500" lnSpcReduction="20000"/>
          </a:bodyPr>
          <a:lstStyle/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Parler à des proches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Les proches sont des sources de support et d’encouragement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Ils sont aussi des témoins de notre vie plus objectifs que nous</a:t>
            </a:r>
          </a:p>
          <a:p>
            <a:pPr lvl="1"/>
            <a:endParaRPr lang="fr-CA" sz="13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Se rappeler ses succès, ses talents et ses moments de fierté</a:t>
            </a:r>
          </a:p>
          <a:p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Se donner des défis modérés et marquer nos réussites 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En se félicitant, en se gâtant par une pause, un plaisir… 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En les rendant publiques, en obtenant une reconnaissance …</a:t>
            </a:r>
          </a:p>
          <a:p>
            <a:pPr>
              <a:buNone/>
            </a:pPr>
            <a:endParaRPr lang="fr-CA" sz="1200" dirty="0" smtClean="0">
              <a:latin typeface="Arial" pitchFamily="34" charset="0"/>
              <a:cs typeface="Arial" pitchFamily="34" charset="0"/>
            </a:endParaRPr>
          </a:p>
          <a:p>
            <a:r>
              <a:rPr lang="fr-CA" sz="2400" dirty="0" smtClean="0">
                <a:latin typeface="Arial" pitchFamily="34" charset="0"/>
                <a:cs typeface="Arial" pitchFamily="34" charset="0"/>
              </a:rPr>
              <a:t>Lister nos doutes et prouver qu’ils sont exagérés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Ex: Pas bon en math – Sauf en géométrie?  Sauf quand j’en fais un jeu avec mes amis? Sauf avec un prof comique ou un bon tuteur?…</a:t>
            </a:r>
          </a:p>
          <a:p>
            <a:pPr lvl="1"/>
            <a:r>
              <a:rPr lang="fr-CA" sz="2000" dirty="0" smtClean="0">
                <a:latin typeface="Arial" pitchFamily="34" charset="0"/>
                <a:cs typeface="Arial" pitchFamily="34" charset="0"/>
              </a:rPr>
              <a:t>Ex: Pas bonne à me faire des amis – Sauf quand on a des loisirs en commun?  Sauf quand je prends l’initiative et qu’on voit qui je suis? …</a:t>
            </a:r>
          </a:p>
          <a:p>
            <a:pPr lvl="1"/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pPr lvl="1"/>
            <a:endParaRPr lang="fr-CA" sz="2000" dirty="0" smtClean="0">
              <a:latin typeface="Arial" pitchFamily="34" charset="0"/>
              <a:cs typeface="Arial" pitchFamily="34" charset="0"/>
            </a:endParaRPr>
          </a:p>
          <a:p>
            <a:endParaRPr lang="fr-CA" dirty="0" smtClean="0"/>
          </a:p>
        </p:txBody>
      </p:sp>
      <p:pic>
        <p:nvPicPr>
          <p:cNvPr id="4" name="Image 3" descr="confianceboxe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29400" y="228600"/>
            <a:ext cx="2286000" cy="18669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4836</TotalTime>
  <Words>1379</Words>
  <Application>Microsoft Macintosh PowerPoint</Application>
  <PresentationFormat>Présentation à l'écran (4:3)</PresentationFormat>
  <Paragraphs>256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La confiance et la dépression  Francois Richer PhD</vt:lpstr>
      <vt:lpstr>Questions de base</vt:lpstr>
      <vt:lpstr>L’optimisme &amp; le pessimisme</vt:lpstr>
      <vt:lpstr>L’optimisme &amp; le pessimisme (suite)</vt:lpstr>
      <vt:lpstr>La confiance en soi</vt:lpstr>
      <vt:lpstr>La confiance en soi  (suite)</vt:lpstr>
      <vt:lpstr>Les excès de confiance peuvent causer des problèmes</vt:lpstr>
      <vt:lpstr>Le manque de confiance</vt:lpstr>
      <vt:lpstr>Comment combattre le manque de confiance</vt:lpstr>
      <vt:lpstr>L’humeur dépressive</vt:lpstr>
      <vt:lpstr>Questions de déprime</vt:lpstr>
      <vt:lpstr>L’humeur dépressive (suite)</vt:lpstr>
      <vt:lpstr>Idées fausses sur la détresse</vt:lpstr>
      <vt:lpstr>La dépression:  Une panne majeure du cerveau</vt:lpstr>
      <vt:lpstr>La dépression Plusieurs systèmes débalancés</vt:lpstr>
      <vt:lpstr>La dépression (suite)</vt:lpstr>
      <vt:lpstr> Combattre l’humeur dépressive (5 étapes)</vt:lpstr>
      <vt:lpstr>Combattre l’humeur dépressive (suite)</vt:lpstr>
      <vt:lpstr>Les  émotions fortes sont comme un rêve</vt:lpstr>
      <vt:lpstr>L’espoir </vt:lpstr>
      <vt:lpstr>Chaque personne fait une différence autour d’elle</vt:lpstr>
      <vt:lpstr>Ressources</vt:lpstr>
      <vt:lpstr>Questions finales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confiance, le doute  et la dépression</dc:title>
  <dc:creator>Francois</dc:creator>
  <cp:lastModifiedBy>Francois Richer</cp:lastModifiedBy>
  <cp:revision>81</cp:revision>
  <dcterms:created xsi:type="dcterms:W3CDTF">2013-03-28T18:40:08Z</dcterms:created>
  <dcterms:modified xsi:type="dcterms:W3CDTF">2019-09-12T17:38:58Z</dcterms:modified>
</cp:coreProperties>
</file>