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58" r:id="rId4"/>
    <p:sldId id="281" r:id="rId5"/>
    <p:sldId id="284" r:id="rId6"/>
    <p:sldId id="259" r:id="rId7"/>
    <p:sldId id="279" r:id="rId8"/>
    <p:sldId id="261" r:id="rId9"/>
    <p:sldId id="264" r:id="rId10"/>
    <p:sldId id="262" r:id="rId11"/>
    <p:sldId id="263" r:id="rId12"/>
    <p:sldId id="266" r:id="rId13"/>
    <p:sldId id="276" r:id="rId14"/>
    <p:sldId id="265" r:id="rId15"/>
    <p:sldId id="267" r:id="rId16"/>
    <p:sldId id="268" r:id="rId17"/>
    <p:sldId id="270" r:id="rId18"/>
    <p:sldId id="278" r:id="rId19"/>
    <p:sldId id="271" r:id="rId20"/>
    <p:sldId id="272" r:id="rId21"/>
    <p:sldId id="273" r:id="rId22"/>
    <p:sldId id="285" r:id="rId23"/>
    <p:sldId id="274" r:id="rId24"/>
    <p:sldId id="277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FDAA6-F0BE-41F1-8C7F-5986E055E111}" type="datetimeFigureOut">
              <a:rPr lang="fr-CA" smtClean="0"/>
              <a:pPr/>
              <a:t>18-02-21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6E115-E046-48BE-AD93-AD0F90B6D122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048000"/>
            <a:ext cx="7772400" cy="2133600"/>
          </a:xfrm>
        </p:spPr>
        <p:txBody>
          <a:bodyPr>
            <a:normAutofit/>
          </a:bodyPr>
          <a:lstStyle/>
          <a:p>
            <a:r>
              <a:rPr lang="fr-CA" sz="4800" dirty="0" smtClean="0"/>
              <a:t>L’attachement et l’amour</a:t>
            </a:r>
            <a:br>
              <a:rPr lang="fr-CA" sz="4800" dirty="0" smtClean="0"/>
            </a:br>
            <a:r>
              <a:rPr lang="fr-CA" sz="4800" dirty="0" smtClean="0"/>
              <a:t/>
            </a:r>
            <a:br>
              <a:rPr lang="fr-CA" sz="4800" dirty="0" smtClean="0"/>
            </a:br>
            <a:r>
              <a:rPr lang="fr-CA" sz="3100" dirty="0" smtClean="0"/>
              <a:t>Francois Richer </a:t>
            </a:r>
            <a:r>
              <a:rPr lang="fr-CA" sz="3100" dirty="0" err="1" smtClean="0"/>
              <a:t>PhD</a:t>
            </a:r>
            <a:endParaRPr lang="fr-CA" sz="31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4400" y="304800"/>
            <a:ext cx="2971800" cy="609600"/>
          </a:xfrm>
        </p:spPr>
        <p:txBody>
          <a:bodyPr>
            <a:normAutofit fontScale="92500"/>
          </a:bodyPr>
          <a:lstStyle/>
          <a:p>
            <a:r>
              <a:rPr lang="en-CA" sz="2600" dirty="0" err="1" smtClean="0"/>
              <a:t>Connais-toi</a:t>
            </a:r>
            <a:r>
              <a:rPr lang="en-CA" sz="2600" dirty="0" smtClean="0"/>
              <a:t> </a:t>
            </a:r>
            <a:r>
              <a:rPr lang="en-CA" sz="2600" dirty="0" err="1" smtClean="0"/>
              <a:t>toi-même</a:t>
            </a:r>
            <a:endParaRPr lang="fr-CA" sz="2600" dirty="0"/>
          </a:p>
        </p:txBody>
      </p:sp>
      <p:pic>
        <p:nvPicPr>
          <p:cNvPr id="6" name="Image 5" descr="SigleManuelNeurops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90384"/>
            <a:ext cx="552450" cy="500191"/>
          </a:xfrm>
          <a:prstGeom prst="rect">
            <a:avLst/>
          </a:prstGeom>
        </p:spPr>
      </p:pic>
      <p:pic>
        <p:nvPicPr>
          <p:cNvPr id="7" name="Image 6" descr="hugs.jpg"/>
          <p:cNvPicPr>
            <a:picLocks noChangeAspect="1"/>
          </p:cNvPicPr>
          <p:nvPr/>
        </p:nvPicPr>
        <p:blipFill>
          <a:blip r:embed="rId3" cstate="print"/>
          <a:srcRect l="5882" r="11765"/>
          <a:stretch>
            <a:fillRect/>
          </a:stretch>
        </p:blipFill>
        <p:spPr>
          <a:xfrm>
            <a:off x="6553200" y="228600"/>
            <a:ext cx="2360164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5943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L’amour - pas que du beau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305800" cy="4648200"/>
          </a:xfrm>
        </p:spPr>
        <p:txBody>
          <a:bodyPr>
            <a:normAutofit fontScale="70000" lnSpcReduction="20000"/>
          </a:bodyPr>
          <a:lstStyle/>
          <a:p>
            <a:r>
              <a:rPr lang="fr-CA" dirty="0" smtClean="0"/>
              <a:t>Comme tous les attachements, l’amour crée une dépendance</a:t>
            </a:r>
          </a:p>
          <a:p>
            <a:pPr lvl="1"/>
            <a:r>
              <a:rPr lang="fr-CA" dirty="0" smtClean="0"/>
              <a:t>Un manque quand l’autre est absent </a:t>
            </a:r>
          </a:p>
          <a:p>
            <a:pPr lvl="1"/>
            <a:r>
              <a:rPr lang="fr-CA" dirty="0" smtClean="0"/>
              <a:t>Comme une drogue </a:t>
            </a:r>
          </a:p>
          <a:p>
            <a:endParaRPr lang="fr-CA" sz="1900" dirty="0" smtClean="0"/>
          </a:p>
          <a:p>
            <a:r>
              <a:rPr lang="fr-CA" dirty="0" smtClean="0"/>
              <a:t>L’amour peut causer des inquiétudes ou de la souffrance</a:t>
            </a:r>
          </a:p>
          <a:p>
            <a:pPr lvl="1"/>
            <a:r>
              <a:rPr lang="fr-CA" dirty="0" smtClean="0"/>
              <a:t>Solidité de la relation, jalousie</a:t>
            </a:r>
          </a:p>
          <a:p>
            <a:pPr lvl="1"/>
            <a:r>
              <a:rPr lang="fr-CA" dirty="0" smtClean="0"/>
              <a:t>Déceptions, frustration des attentes </a:t>
            </a:r>
          </a:p>
          <a:p>
            <a:endParaRPr lang="fr-CA" sz="1900" dirty="0" smtClean="0"/>
          </a:p>
          <a:p>
            <a:r>
              <a:rPr lang="fr-CA" dirty="0" smtClean="0"/>
              <a:t>L’amour peut nous faire un peu oublier qui on est </a:t>
            </a:r>
          </a:p>
          <a:p>
            <a:pPr lvl="1"/>
            <a:r>
              <a:rPr lang="fr-CA" dirty="0" smtClean="0"/>
              <a:t>Fusion à l’autre, oubli de nos forces et de notre valeur</a:t>
            </a:r>
          </a:p>
          <a:p>
            <a:pPr lvl="1"/>
            <a:r>
              <a:rPr lang="fr-CA" dirty="0" smtClean="0"/>
              <a:t>Perte  d’autonomie ou d’identité</a:t>
            </a:r>
          </a:p>
          <a:p>
            <a:pPr lvl="1"/>
            <a:r>
              <a:rPr lang="fr-CA" dirty="0" smtClean="0"/>
              <a:t>Oubli de nos priorités (études, projets…)</a:t>
            </a:r>
          </a:p>
          <a:p>
            <a:pPr lvl="1"/>
            <a:endParaRPr lang="fr-CA" sz="1900" dirty="0" smtClean="0"/>
          </a:p>
          <a:p>
            <a:r>
              <a:rPr lang="fr-CA" dirty="0" smtClean="0"/>
              <a:t>L’amour peut nous faire négliger nos autres relations</a:t>
            </a:r>
          </a:p>
          <a:p>
            <a:pPr lvl="1"/>
            <a:r>
              <a:rPr lang="fr-CA" dirty="0" smtClean="0"/>
              <a:t>Amis, famille</a:t>
            </a:r>
          </a:p>
        </p:txBody>
      </p:sp>
      <p:pic>
        <p:nvPicPr>
          <p:cNvPr id="4" name="Image 3" descr="worr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152400"/>
            <a:ext cx="1645687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fr-CA" sz="3600" dirty="0" smtClean="0"/>
              <a:t>L’amour - pas que du beau (suite)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495800"/>
          </a:xfrm>
        </p:spPr>
        <p:txBody>
          <a:bodyPr>
            <a:normAutofit fontScale="77500" lnSpcReduction="20000"/>
          </a:bodyPr>
          <a:lstStyle/>
          <a:p>
            <a:endParaRPr lang="fr-CA" sz="1800" dirty="0" smtClean="0"/>
          </a:p>
          <a:p>
            <a:r>
              <a:rPr lang="fr-CA" dirty="0" smtClean="0"/>
              <a:t>L’amour de l’autre peut être utilisé de façon égoïste </a:t>
            </a:r>
          </a:p>
          <a:p>
            <a:pPr lvl="1"/>
            <a:r>
              <a:rPr lang="fr-CA" dirty="0" smtClean="0"/>
              <a:t>Pour sa propre satisfaction immédiate </a:t>
            </a:r>
          </a:p>
          <a:p>
            <a:pPr lvl="1"/>
            <a:r>
              <a:rPr lang="fr-CA" dirty="0" smtClean="0"/>
              <a:t>Pour compenser des manques d’attention ou d’affection</a:t>
            </a:r>
          </a:p>
          <a:p>
            <a:pPr lvl="1"/>
            <a:r>
              <a:rPr lang="fr-CA" dirty="0" smtClean="0"/>
              <a:t>En s’isolant en couple au risque de l’étouffer </a:t>
            </a:r>
          </a:p>
          <a:p>
            <a:pPr lvl="1"/>
            <a:r>
              <a:rPr lang="fr-CA" dirty="0" smtClean="0"/>
              <a:t>Cette utilisation malsaine peut être volontaire ou pas</a:t>
            </a:r>
          </a:p>
          <a:p>
            <a:pPr lvl="1"/>
            <a:endParaRPr lang="fr-CA" dirty="0" smtClean="0"/>
          </a:p>
          <a:p>
            <a:r>
              <a:rPr lang="fr-CA" dirty="0" smtClean="0"/>
              <a:t>L’autre n’est pas seulement notre source d’amour</a:t>
            </a:r>
          </a:p>
          <a:p>
            <a:pPr lvl="1"/>
            <a:r>
              <a:rPr lang="fr-CA" dirty="0" smtClean="0"/>
              <a:t>C’est une personne unique avec sa vie, ses </a:t>
            </a:r>
            <a:r>
              <a:rPr lang="fr-CA" dirty="0" err="1" smtClean="0"/>
              <a:t>intérèts</a:t>
            </a:r>
            <a:r>
              <a:rPr lang="fr-CA" dirty="0" smtClean="0"/>
              <a:t>, ses rêves, ses qualités et ses défauts</a:t>
            </a:r>
          </a:p>
          <a:p>
            <a:pPr lvl="1"/>
            <a:r>
              <a:rPr lang="fr-CA" dirty="0" smtClean="0"/>
              <a:t>Qui a le droit d’être elle-même et le droit de changer</a:t>
            </a:r>
          </a:p>
          <a:p>
            <a:pPr lvl="1"/>
            <a:r>
              <a:rPr lang="fr-CA" dirty="0" smtClean="0"/>
              <a:t>Qui a besoin d’espace pour s’épanouir</a:t>
            </a:r>
          </a:p>
          <a:p>
            <a:pPr lvl="1"/>
            <a:r>
              <a:rPr lang="fr-CA" dirty="0" smtClean="0"/>
              <a:t>Qui doit être respecté comme on veut être respecté</a:t>
            </a:r>
          </a:p>
          <a:p>
            <a:endParaRPr lang="fr-CA" dirty="0"/>
          </a:p>
        </p:txBody>
      </p:sp>
      <p:pic>
        <p:nvPicPr>
          <p:cNvPr id="4" name="Image 3" descr="worr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228600"/>
            <a:ext cx="1645687" cy="194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5181600" cy="1371600"/>
          </a:xfrm>
        </p:spPr>
        <p:txBody>
          <a:bodyPr>
            <a:normAutofit/>
          </a:bodyPr>
          <a:lstStyle/>
          <a:p>
            <a:r>
              <a:rPr lang="fr-CA" sz="3800" dirty="0" smtClean="0"/>
              <a:t>Accepter les différences Garçons - Filles</a:t>
            </a:r>
            <a:endParaRPr lang="fr-CA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209800"/>
            <a:ext cx="8305800" cy="42672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</a:pPr>
            <a:r>
              <a:rPr lang="fr-CA" dirty="0" smtClean="0"/>
              <a:t> </a:t>
            </a:r>
            <a:r>
              <a:rPr lang="fr-CA" sz="2600" dirty="0" smtClean="0">
                <a:latin typeface="Arial" pitchFamily="34" charset="0"/>
                <a:cs typeface="Arial" pitchFamily="34" charset="0"/>
              </a:rPr>
              <a:t>Garçons sont en moyenne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assertifs (volontaires, compétitifs)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enclins à inhiber leur émotions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portés à l’excès de confiance (négligence des risques)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sensibles aux atteintes à leur fierté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enclins à l’irritation et à l’agressivité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sensibles à la perte de leur rôle (besoin d’être utile) </a:t>
            </a:r>
          </a:p>
          <a:p>
            <a:pPr lvl="1">
              <a:spcBef>
                <a:spcPts val="0"/>
              </a:spcBef>
            </a:pPr>
            <a:endParaRPr lang="fr-CA" sz="1400" dirty="0" smtClean="0"/>
          </a:p>
          <a:p>
            <a:pPr>
              <a:spcBef>
                <a:spcPts val="0"/>
              </a:spcBef>
            </a:pPr>
            <a:r>
              <a:rPr lang="fr-CA" sz="2600" dirty="0" smtClean="0">
                <a:latin typeface="Arial" pitchFamily="34" charset="0"/>
                <a:cs typeface="Arial" pitchFamily="34" charset="0"/>
              </a:rPr>
              <a:t>Filles sont en moyenne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facilement inquiètes (anxieuses)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portées vers l’empathie et la communication de leurs émotions </a:t>
            </a:r>
          </a:p>
          <a:p>
            <a:pPr lvl="1">
              <a:spcBef>
                <a:spcPts val="0"/>
              </a:spcBef>
            </a:pPr>
            <a:r>
              <a:rPr lang="fr-CA" sz="2200" dirty="0" smtClean="0">
                <a:latin typeface="Arial" pitchFamily="34" charset="0"/>
                <a:cs typeface="Arial" pitchFamily="34" charset="0"/>
              </a:rPr>
              <a:t>Plus portées à préserver les relations (éviter les conflits, laisser gagner l’autre, complimenter) </a:t>
            </a:r>
          </a:p>
          <a:p>
            <a:pPr lvl="1">
              <a:spcBef>
                <a:spcPts val="0"/>
              </a:spcBef>
            </a:pPr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</a:pPr>
            <a:endParaRPr lang="fr-CA" sz="800" dirty="0" smtClean="0"/>
          </a:p>
          <a:p>
            <a:pPr>
              <a:spcBef>
                <a:spcPts val="0"/>
              </a:spcBef>
            </a:pPr>
            <a:r>
              <a:rPr lang="fr-CA" sz="2600" dirty="0" smtClean="0">
                <a:latin typeface="Arial" pitchFamily="34" charset="0"/>
                <a:cs typeface="Arial" pitchFamily="34" charset="0"/>
              </a:rPr>
              <a:t>Cependant, il y a beaucoup de différences entre les individus</a:t>
            </a:r>
          </a:p>
          <a:p>
            <a:pPr>
              <a:spcBef>
                <a:spcPts val="0"/>
              </a:spcBef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600" dirty="0" smtClean="0">
                <a:latin typeface="Arial" pitchFamily="34" charset="0"/>
                <a:cs typeface="Arial" pitchFamily="34" charset="0"/>
              </a:rPr>
              <a:t>Tenir compte de ces différences facilite beaucoup les relations</a:t>
            </a:r>
            <a:endParaRPr lang="fr-CA" sz="2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guys-vs-girl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23042" cy="1581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5334000" cy="1143000"/>
          </a:xfrm>
        </p:spPr>
        <p:txBody>
          <a:bodyPr/>
          <a:lstStyle/>
          <a:p>
            <a:r>
              <a:rPr lang="fr-CA" dirty="0" smtClean="0"/>
              <a:t>L’amour peut s’effriter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>
            <a:normAutofit fontScale="25000" lnSpcReduction="20000"/>
          </a:bodyPr>
          <a:lstStyle/>
          <a:p>
            <a:r>
              <a:rPr lang="fr-CA" sz="9600" dirty="0" smtClean="0"/>
              <a:t>Effet d’habitude:  la présence constante de l’autre</a:t>
            </a:r>
          </a:p>
          <a:p>
            <a:pPr lvl="1"/>
            <a:r>
              <a:rPr lang="fr-CA" sz="8000" dirty="0" smtClean="0"/>
              <a:t>Peu à peu l’autre est pris pour acquis</a:t>
            </a:r>
          </a:p>
          <a:p>
            <a:endParaRPr lang="fr-CA" sz="4800" dirty="0" smtClean="0"/>
          </a:p>
          <a:p>
            <a:r>
              <a:rPr lang="fr-CA" sz="9600" dirty="0" smtClean="0"/>
              <a:t>Stress, Frustrations, ou Disputes répétées</a:t>
            </a:r>
          </a:p>
          <a:p>
            <a:endParaRPr lang="fr-CA" sz="4800" dirty="0" smtClean="0"/>
          </a:p>
          <a:p>
            <a:r>
              <a:rPr lang="fr-CA" sz="9600" dirty="0" smtClean="0"/>
              <a:t>Des difficultés à prévenir ou régler les conflits</a:t>
            </a:r>
          </a:p>
          <a:p>
            <a:pPr lvl="1"/>
            <a:r>
              <a:rPr lang="fr-CA" sz="8000" dirty="0" smtClean="0"/>
              <a:t>Manque de tact, Manque de recul, Attentes trop élevées</a:t>
            </a:r>
            <a:endParaRPr lang="fr-CA" sz="7200" dirty="0" smtClean="0"/>
          </a:p>
          <a:p>
            <a:endParaRPr lang="fr-CA" sz="4800" dirty="0" smtClean="0"/>
          </a:p>
          <a:p>
            <a:r>
              <a:rPr lang="fr-CA" sz="9600" dirty="0" smtClean="0"/>
              <a:t>Incompatibilité qui n’était pas évidente au début</a:t>
            </a:r>
          </a:p>
          <a:p>
            <a:pPr lvl="1"/>
            <a:r>
              <a:rPr lang="fr-CA" sz="8000" dirty="0" smtClean="0"/>
              <a:t>Personnalité, Intérêts, Désirs</a:t>
            </a:r>
          </a:p>
          <a:p>
            <a:endParaRPr lang="fr-CA" sz="4800" dirty="0" smtClean="0"/>
          </a:p>
          <a:p>
            <a:r>
              <a:rPr lang="fr-CA" sz="9600" dirty="0" smtClean="0"/>
              <a:t>Des traits difficiles</a:t>
            </a:r>
          </a:p>
          <a:p>
            <a:pPr lvl="1"/>
            <a:r>
              <a:rPr lang="fr-CA" sz="8000" dirty="0" smtClean="0"/>
              <a:t>Jalousie, dépendance, agressivité, impulsivité, désorganisation, infidélité, immaturité…</a:t>
            </a:r>
          </a:p>
          <a:p>
            <a:endParaRPr lang="fr-CA" dirty="0"/>
          </a:p>
        </p:txBody>
      </p:sp>
      <p:pic>
        <p:nvPicPr>
          <p:cNvPr id="4" name="Image 3" descr="frustrated-couple.jpg"/>
          <p:cNvPicPr>
            <a:picLocks noChangeAspect="1"/>
          </p:cNvPicPr>
          <p:nvPr/>
        </p:nvPicPr>
        <p:blipFill>
          <a:blip r:embed="rId2" cstate="print"/>
          <a:srcRect l="12800" t="16842" r="12800" b="12030"/>
          <a:stretch>
            <a:fillRect/>
          </a:stretch>
        </p:blipFill>
        <p:spPr>
          <a:xfrm>
            <a:off x="6095999" y="152400"/>
            <a:ext cx="2887047" cy="183543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49530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Ranimer l’attraction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En prenant le temps de se retrouver à deux</a:t>
            </a:r>
          </a:p>
          <a:p>
            <a:pPr lvl="1"/>
            <a:r>
              <a:rPr lang="fr-CA" sz="2000" dirty="0" smtClean="0"/>
              <a:t>Se rappeler ce qui nous attirait chez la personne</a:t>
            </a:r>
          </a:p>
          <a:p>
            <a:pPr lvl="1"/>
            <a:endParaRPr lang="fr-CA" sz="1100" dirty="0" smtClean="0"/>
          </a:p>
          <a:p>
            <a:r>
              <a:rPr lang="fr-CA" sz="2400" dirty="0" smtClean="0"/>
              <a:t>En augmentant les gestes de complicité</a:t>
            </a:r>
          </a:p>
          <a:p>
            <a:pPr lvl="1"/>
            <a:r>
              <a:rPr lang="fr-CA" sz="2000" dirty="0" smtClean="0"/>
              <a:t>Communication, Tendresse </a:t>
            </a:r>
          </a:p>
          <a:p>
            <a:pPr lvl="1"/>
            <a:endParaRPr lang="fr-CA" sz="1100" dirty="0" smtClean="0"/>
          </a:p>
          <a:p>
            <a:r>
              <a:rPr lang="fr-CA" sz="2400" dirty="0" smtClean="0"/>
              <a:t>En rappelant à l’autre qu’il est unique et pas pris pour acquis</a:t>
            </a:r>
          </a:p>
          <a:p>
            <a:pPr lvl="1"/>
            <a:r>
              <a:rPr lang="fr-CA" sz="2000" dirty="0" smtClean="0"/>
              <a:t>Actions spéciales</a:t>
            </a:r>
          </a:p>
          <a:p>
            <a:pPr lvl="1"/>
            <a:r>
              <a:rPr lang="fr-CA" sz="2000" dirty="0" smtClean="0"/>
              <a:t>Absences passagères</a:t>
            </a:r>
          </a:p>
          <a:p>
            <a:pPr lvl="1"/>
            <a:endParaRPr lang="fr-CA" sz="1100" dirty="0" smtClean="0"/>
          </a:p>
          <a:p>
            <a:r>
              <a:rPr lang="fr-CA" sz="2400" dirty="0" smtClean="0"/>
              <a:t>En découvrant de nouveaux intérêts partagés </a:t>
            </a:r>
          </a:p>
          <a:p>
            <a:endParaRPr lang="fr-CA" dirty="0"/>
          </a:p>
        </p:txBody>
      </p:sp>
      <p:pic>
        <p:nvPicPr>
          <p:cNvPr id="4" name="Image 3" descr="man-gives-flowers-to-woman-450x299.jpg"/>
          <p:cNvPicPr>
            <a:picLocks noChangeAspect="1"/>
          </p:cNvPicPr>
          <p:nvPr/>
        </p:nvPicPr>
        <p:blipFill>
          <a:blip r:embed="rId2" cstate="print"/>
          <a:srcRect l="12800" t="3211" r="10667"/>
          <a:stretch>
            <a:fillRect/>
          </a:stretch>
        </p:blipFill>
        <p:spPr>
          <a:xfrm>
            <a:off x="6550166" y="304800"/>
            <a:ext cx="2357675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200" y="609600"/>
            <a:ext cx="6629400" cy="1143000"/>
          </a:xfrm>
        </p:spPr>
        <p:txBody>
          <a:bodyPr/>
          <a:lstStyle/>
          <a:p>
            <a:r>
              <a:rPr lang="fr-CA" dirty="0" smtClean="0"/>
              <a:t>La rupture amoureuse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800600"/>
          </a:xfrm>
        </p:spPr>
        <p:txBody>
          <a:bodyPr>
            <a:noAutofit/>
          </a:bodyPr>
          <a:lstStyle/>
          <a:p>
            <a:r>
              <a:rPr lang="fr-CA" sz="2200" dirty="0" smtClean="0"/>
              <a:t>La majorité des relations amoureuses se terminent un jour</a:t>
            </a:r>
          </a:p>
          <a:p>
            <a:pPr>
              <a:buNone/>
            </a:pPr>
            <a:r>
              <a:rPr lang="fr-CA" sz="1100" dirty="0" smtClean="0"/>
              <a:t> </a:t>
            </a:r>
          </a:p>
          <a:p>
            <a:r>
              <a:rPr lang="fr-CA" sz="2200" dirty="0" smtClean="0"/>
              <a:t>Les ruptures peuvent provoquer des fortes émotions de deuil</a:t>
            </a:r>
          </a:p>
          <a:p>
            <a:pPr lvl="1"/>
            <a:r>
              <a:rPr lang="fr-CA" sz="1800" dirty="0" smtClean="0"/>
              <a:t>Tristesse,  sentiment de vide ou </a:t>
            </a:r>
            <a:r>
              <a:rPr lang="fr-CA" sz="1800" smtClean="0"/>
              <a:t>de manque, </a:t>
            </a:r>
            <a:r>
              <a:rPr lang="fr-CA" sz="1800" dirty="0" smtClean="0"/>
              <a:t>solitude</a:t>
            </a:r>
          </a:p>
          <a:p>
            <a:pPr lvl="1"/>
            <a:r>
              <a:rPr lang="fr-CA" sz="1800" dirty="0" smtClean="0"/>
              <a:t>Anxiété, dépression, doutes sur sa propre valeur</a:t>
            </a:r>
          </a:p>
          <a:p>
            <a:pPr lvl="1"/>
            <a:r>
              <a:rPr lang="fr-CA" sz="1800" dirty="0" smtClean="0"/>
              <a:t>Ressentiment, sentiment d’être trahi, irritabilité, agressivité</a:t>
            </a:r>
          </a:p>
          <a:p>
            <a:pPr>
              <a:buNone/>
            </a:pPr>
            <a:endParaRPr lang="fr-CA" sz="1000" dirty="0" smtClean="0"/>
          </a:p>
          <a:p>
            <a:r>
              <a:rPr lang="fr-CA" sz="2200" dirty="0" smtClean="0"/>
              <a:t>La détresse ou dépression peut durer plusieurs mois et peut être plus grave que le deuil vécu lors de la mort d’un proche</a:t>
            </a:r>
          </a:p>
          <a:p>
            <a:endParaRPr lang="fr-CA" sz="1000" dirty="0" smtClean="0"/>
          </a:p>
          <a:p>
            <a:r>
              <a:rPr lang="fr-CA" sz="2200" dirty="0" smtClean="0"/>
              <a:t>Les ruptures perturbent souvent les études et la concentration </a:t>
            </a:r>
          </a:p>
          <a:p>
            <a:endParaRPr lang="fr-CA" sz="1000" dirty="0" smtClean="0"/>
          </a:p>
          <a:p>
            <a:r>
              <a:rPr lang="fr-CA" sz="2200" dirty="0" smtClean="0"/>
              <a:t>Une rupture n’est pas un échec ou un idéal perdu</a:t>
            </a:r>
          </a:p>
          <a:p>
            <a:pPr lvl="1"/>
            <a:r>
              <a:rPr lang="fr-CA" sz="1800" dirty="0" smtClean="0"/>
              <a:t>C’est une expérience de vie qui a servi à se découvrir et à se développer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199" y="228601"/>
            <a:ext cx="2015879" cy="1777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51816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La rupture amoureuse</a:t>
            </a:r>
            <a:br>
              <a:rPr lang="fr-CA" dirty="0" smtClean="0"/>
            </a:br>
            <a:r>
              <a:rPr lang="fr-CA" sz="3800" dirty="0" smtClean="0"/>
              <a:t>(suite)</a:t>
            </a:r>
            <a:endParaRPr lang="fr-CA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382000" cy="4343400"/>
          </a:xfrm>
        </p:spPr>
        <p:txBody>
          <a:bodyPr>
            <a:normAutofit fontScale="85000" lnSpcReduction="10000"/>
          </a:bodyPr>
          <a:lstStyle/>
          <a:p>
            <a:r>
              <a:rPr lang="fr-CA" sz="3100" dirty="0" smtClean="0"/>
              <a:t>Les relations amicales ou amoureuses nous apportent des expériences et des apprentissages valables</a:t>
            </a:r>
          </a:p>
          <a:p>
            <a:endParaRPr lang="fr-CA" sz="1400" dirty="0" smtClean="0"/>
          </a:p>
          <a:p>
            <a:r>
              <a:rPr lang="fr-CA" sz="3100" dirty="0" smtClean="0"/>
              <a:t>Elles sont des jalons dans un cheminement de vie</a:t>
            </a:r>
          </a:p>
          <a:p>
            <a:endParaRPr lang="fr-CA" sz="1400" dirty="0" smtClean="0"/>
          </a:p>
          <a:p>
            <a:r>
              <a:rPr lang="fr-CA" sz="3100" dirty="0" smtClean="0"/>
              <a:t>Il faut tenter d’apprécier ce que chaque jour nous apporte</a:t>
            </a:r>
          </a:p>
          <a:p>
            <a:endParaRPr lang="fr-CA" sz="1400" dirty="0" smtClean="0"/>
          </a:p>
          <a:p>
            <a:r>
              <a:rPr lang="fr-CA" sz="3100" dirty="0" smtClean="0"/>
              <a:t>Garder en tête </a:t>
            </a:r>
          </a:p>
          <a:p>
            <a:pPr lvl="1"/>
            <a:r>
              <a:rPr lang="fr-CA" sz="2600" dirty="0" smtClean="0"/>
              <a:t>Que l’émotion extrême est une illusion temporaire à prendre avec un grain de sel (il faut tenter de la relativiser)</a:t>
            </a:r>
          </a:p>
          <a:p>
            <a:pPr lvl="1"/>
            <a:r>
              <a:rPr lang="fr-CA" sz="2600" dirty="0" smtClean="0"/>
              <a:t>Qu’il y a plein d’autres portions de notre vie à développer même si temporairement elles ont moins d’importance à </a:t>
            </a:r>
            <a:r>
              <a:rPr lang="fr-CA" sz="2600" smtClean="0"/>
              <a:t>nos yeux</a:t>
            </a:r>
            <a:endParaRPr lang="fr-CA" sz="2600" dirty="0" smtClean="0"/>
          </a:p>
          <a:p>
            <a:endParaRPr lang="fr-CA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0185" y="228601"/>
            <a:ext cx="2159894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5105400" cy="1143000"/>
          </a:xfrm>
        </p:spPr>
        <p:txBody>
          <a:bodyPr/>
          <a:lstStyle/>
          <a:p>
            <a:r>
              <a:rPr lang="fr-CA" dirty="0" smtClean="0"/>
              <a:t>L’attraction sexuelle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286000"/>
            <a:ext cx="8610600" cy="4572000"/>
          </a:xfrm>
        </p:spPr>
        <p:txBody>
          <a:bodyPr>
            <a:noAutofit/>
          </a:bodyPr>
          <a:lstStyle/>
          <a:p>
            <a:r>
              <a:rPr lang="fr-CA" sz="2000" dirty="0" smtClean="0"/>
              <a:t>Un instinct programmé biologiquement pour faire des enfants</a:t>
            </a:r>
          </a:p>
          <a:p>
            <a:endParaRPr lang="fr-CA" sz="1100" dirty="0" smtClean="0"/>
          </a:p>
          <a:p>
            <a:r>
              <a:rPr lang="fr-CA" sz="2000" dirty="0" smtClean="0"/>
              <a:t>A la puberté, des changements surviennent dans le cerveau qui augmentent l’attraction à certains traits</a:t>
            </a:r>
          </a:p>
          <a:p>
            <a:pPr lvl="1"/>
            <a:r>
              <a:rPr lang="fr-CA" sz="1800" dirty="0" smtClean="0"/>
              <a:t>Formes de visages, voix,  sourires, gestuelles, courbes du corps, peau, carrure</a:t>
            </a:r>
          </a:p>
          <a:p>
            <a:pPr lvl="1"/>
            <a:r>
              <a:rPr lang="fr-CA" sz="1800" dirty="0" smtClean="0"/>
              <a:t>Attitude confiante, attitude rebelle, statut social</a:t>
            </a:r>
          </a:p>
          <a:p>
            <a:endParaRPr lang="fr-CA" sz="1100" dirty="0" smtClean="0"/>
          </a:p>
          <a:p>
            <a:r>
              <a:rPr lang="fr-CA" sz="2000" dirty="0" smtClean="0"/>
              <a:t>L’attraction des filles est aussi influencée par l’attraction du garçon envers elle</a:t>
            </a:r>
          </a:p>
          <a:p>
            <a:endParaRPr lang="fr-CA" sz="1100" dirty="0" smtClean="0"/>
          </a:p>
          <a:p>
            <a:r>
              <a:rPr lang="fr-CA" sz="2000" dirty="0" smtClean="0"/>
              <a:t>L’attraction favorise </a:t>
            </a:r>
          </a:p>
          <a:p>
            <a:pPr lvl="1"/>
            <a:r>
              <a:rPr lang="fr-CA" sz="1800" dirty="0" smtClean="0"/>
              <a:t>La timidité, l’euphorie</a:t>
            </a:r>
          </a:p>
          <a:p>
            <a:pPr lvl="1"/>
            <a:r>
              <a:rPr lang="fr-CA" sz="1800" dirty="0" smtClean="0"/>
              <a:t>Les pertes de concentration</a:t>
            </a:r>
          </a:p>
          <a:p>
            <a:pPr lvl="1"/>
            <a:r>
              <a:rPr lang="fr-CA" sz="1800" dirty="0" smtClean="0"/>
              <a:t>Les fantasmes romantiques</a:t>
            </a:r>
            <a:endParaRPr lang="fr-CA" sz="1100" dirty="0" smtClean="0"/>
          </a:p>
        </p:txBody>
      </p:sp>
      <p:pic>
        <p:nvPicPr>
          <p:cNvPr id="6" name="Image 5" descr="desir2.jpg"/>
          <p:cNvPicPr>
            <a:picLocks noChangeAspect="1"/>
          </p:cNvPicPr>
          <p:nvPr/>
        </p:nvPicPr>
        <p:blipFill>
          <a:blip r:embed="rId2" cstate="print"/>
          <a:srcRect l="5760" t="2162" b="21622"/>
          <a:stretch>
            <a:fillRect/>
          </a:stretch>
        </p:blipFill>
        <p:spPr>
          <a:xfrm>
            <a:off x="7086600" y="152400"/>
            <a:ext cx="1909929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58674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L’attraction sexuelle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fr-CA" sz="2400" dirty="0" smtClean="0"/>
              <a:t>Les gestes de séduction visent  à</a:t>
            </a:r>
          </a:p>
          <a:p>
            <a:pPr lvl="1"/>
            <a:r>
              <a:rPr lang="fr-CA" sz="2000" dirty="0" smtClean="0"/>
              <a:t>Communiquer notre intérêt,  Augmenter la confiance </a:t>
            </a:r>
          </a:p>
          <a:p>
            <a:pPr lvl="1"/>
            <a:r>
              <a:rPr lang="fr-CA" sz="2000" dirty="0" smtClean="0"/>
              <a:t>Plaire, Augmenter l’attraction, Vérifier si c’est réciproque</a:t>
            </a:r>
          </a:p>
          <a:p>
            <a:pPr lvl="1"/>
            <a:endParaRPr lang="fr-CA" sz="2000" dirty="0" smtClean="0"/>
          </a:p>
          <a:p>
            <a:r>
              <a:rPr lang="fr-CA" sz="2400" dirty="0" smtClean="0"/>
              <a:t>L’attraction une pulsion naturelle à baliser</a:t>
            </a:r>
          </a:p>
          <a:p>
            <a:pPr lvl="1"/>
            <a:r>
              <a:rPr lang="fr-CA" sz="2000" dirty="0" smtClean="0"/>
              <a:t>L’autre n’est pas un objet de consommation à convoiter</a:t>
            </a:r>
          </a:p>
          <a:p>
            <a:pPr lvl="1"/>
            <a:r>
              <a:rPr lang="fr-CA" sz="2000" dirty="0" smtClean="0"/>
              <a:t>Le respect et la politesse sont importants malgré l’envie de montrer notre attraction</a:t>
            </a:r>
          </a:p>
          <a:p>
            <a:endParaRPr lang="fr-CA" dirty="0"/>
          </a:p>
        </p:txBody>
      </p:sp>
      <p:pic>
        <p:nvPicPr>
          <p:cNvPr id="4" name="Image 3" descr="desir2.jpg"/>
          <p:cNvPicPr>
            <a:picLocks noChangeAspect="1"/>
          </p:cNvPicPr>
          <p:nvPr/>
        </p:nvPicPr>
        <p:blipFill>
          <a:blip r:embed="rId2" cstate="print"/>
          <a:srcRect l="5760" t="2162" b="21622"/>
          <a:stretch>
            <a:fillRect/>
          </a:stretch>
        </p:blipFill>
        <p:spPr>
          <a:xfrm>
            <a:off x="7086600" y="152400"/>
            <a:ext cx="1909929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58674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L’attraction sexuelle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458200" cy="4343400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Les phases initiales stimulent le désir de passer aux phases subséquentes</a:t>
            </a:r>
          </a:p>
          <a:p>
            <a:pPr lvl="1"/>
            <a:r>
              <a:rPr lang="fr-CA" sz="2000" dirty="0" smtClean="0"/>
              <a:t>Regards, sourires</a:t>
            </a:r>
          </a:p>
          <a:p>
            <a:pPr lvl="1"/>
            <a:r>
              <a:rPr lang="fr-CA" sz="2000" dirty="0" smtClean="0"/>
              <a:t>Interactions de séduction</a:t>
            </a:r>
          </a:p>
          <a:p>
            <a:pPr lvl="1"/>
            <a:r>
              <a:rPr lang="fr-CA" sz="2000" dirty="0" smtClean="0"/>
              <a:t>Baisers, caresses, </a:t>
            </a:r>
          </a:p>
          <a:p>
            <a:pPr lvl="1"/>
            <a:r>
              <a:rPr lang="fr-CA" sz="2000" dirty="0" smtClean="0"/>
              <a:t>Excitation, activité sexuelle</a:t>
            </a:r>
          </a:p>
          <a:p>
            <a:pPr lvl="1"/>
            <a:endParaRPr lang="fr-CA" sz="2000" dirty="0" smtClean="0"/>
          </a:p>
          <a:p>
            <a:pPr lvl="1"/>
            <a:endParaRPr lang="fr-CA" sz="2000" dirty="0" smtClean="0"/>
          </a:p>
          <a:p>
            <a:r>
              <a:rPr lang="fr-CA" sz="2400" dirty="0" smtClean="0"/>
              <a:t>Excitation</a:t>
            </a:r>
          </a:p>
          <a:p>
            <a:pPr lvl="1"/>
            <a:r>
              <a:rPr lang="fr-CA" sz="2000" dirty="0" smtClean="0"/>
              <a:t>Hypersensibilité des zones érogènes </a:t>
            </a:r>
          </a:p>
          <a:p>
            <a:pPr lvl="1"/>
            <a:r>
              <a:rPr lang="fr-CA" sz="2000" dirty="0" smtClean="0"/>
              <a:t>Fluctue selon les conditions (stress, gêne, fatigue…)</a:t>
            </a:r>
          </a:p>
          <a:p>
            <a:pPr lvl="1"/>
            <a:r>
              <a:rPr lang="fr-CA" sz="2000" dirty="0" smtClean="0"/>
              <a:t>Plus envahissant chez les garçons</a:t>
            </a:r>
          </a:p>
        </p:txBody>
      </p:sp>
      <p:pic>
        <p:nvPicPr>
          <p:cNvPr id="5" name="Image 4" descr="Seduction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152400"/>
            <a:ext cx="1798735" cy="2065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smtClean="0"/>
              <a:t>Questions de base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Calibri" pitchFamily="34" charset="0"/>
              <a:buAutoNum type="arabicParenR"/>
            </a:pPr>
            <a:r>
              <a:rPr lang="fr-CA" sz="2400" dirty="0" smtClean="0"/>
              <a:t>Pouvez-vous nommer des effets positifs de l’attachement?                                                                    ________________  ________________  ________________</a:t>
            </a:r>
          </a:p>
          <a:p>
            <a:pPr marL="457200" indent="-457200" eaLnBrk="1" hangingPunct="1">
              <a:buFont typeface="Calibri" pitchFamily="34" charset="0"/>
              <a:buAutoNum type="arabicParenR"/>
            </a:pPr>
            <a:endParaRPr lang="fr-CA" sz="1200" dirty="0" smtClean="0"/>
          </a:p>
          <a:p>
            <a:pPr marL="457200" indent="-457200" eaLnBrk="1" hangingPunct="1">
              <a:buFont typeface="Calibri" pitchFamily="34" charset="0"/>
              <a:buAutoNum type="arabicParenR"/>
            </a:pPr>
            <a:endParaRPr lang="fr-CA" sz="1200" dirty="0" smtClean="0"/>
          </a:p>
          <a:p>
            <a:pPr marL="457200" indent="-457200">
              <a:buFont typeface="Calibri" pitchFamily="34" charset="0"/>
              <a:buAutoNum type="arabicParenR"/>
            </a:pPr>
            <a:r>
              <a:rPr lang="fr-CA" sz="2400" dirty="0" smtClean="0"/>
              <a:t>Pouvez-vous nommer des effets négatifs de l’attachement? ________________  ________________  ________________</a:t>
            </a:r>
          </a:p>
          <a:p>
            <a:pPr marL="457200" indent="-457200">
              <a:buFont typeface="Calibri" pitchFamily="34" charset="0"/>
              <a:buAutoNum type="arabicParenR"/>
            </a:pPr>
            <a:endParaRPr lang="fr-CA" sz="2400" dirty="0" smtClean="0"/>
          </a:p>
          <a:p>
            <a:pPr marL="457200" indent="-457200">
              <a:buFont typeface="Calibri" pitchFamily="34" charset="0"/>
              <a:buAutoNum type="arabicParenR"/>
            </a:pPr>
            <a:r>
              <a:rPr lang="fr-CA" sz="2400" dirty="0" smtClean="0"/>
              <a:t>A part la tristesse, pouvez-vous nommer des sentiments vécus après une rupture amoureuse? </a:t>
            </a:r>
          </a:p>
          <a:p>
            <a:pPr marL="457200" indent="-457200">
              <a:buNone/>
            </a:pPr>
            <a:r>
              <a:rPr lang="fr-CA" sz="2400" dirty="0" smtClean="0"/>
              <a:t>	________________  ________________  ________________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6096000" cy="1143000"/>
          </a:xfrm>
        </p:spPr>
        <p:txBody>
          <a:bodyPr/>
          <a:lstStyle/>
          <a:p>
            <a:r>
              <a:rPr lang="fr-CA" dirty="0" smtClean="0"/>
              <a:t>L’intimité physique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Quand l’amour, </a:t>
            </a:r>
            <a:r>
              <a:rPr lang="fr-CA" sz="2400" dirty="0"/>
              <a:t>la confiance </a:t>
            </a:r>
            <a:r>
              <a:rPr lang="fr-CA" sz="2400" dirty="0" smtClean="0"/>
              <a:t>et le respect sont présents</a:t>
            </a:r>
          </a:p>
          <a:p>
            <a:endParaRPr lang="fr-CA" sz="2400" dirty="0" smtClean="0"/>
          </a:p>
          <a:p>
            <a:r>
              <a:rPr lang="fr-CA" sz="2400" dirty="0" smtClean="0"/>
              <a:t>Stimule le plaisir</a:t>
            </a:r>
          </a:p>
          <a:p>
            <a:r>
              <a:rPr lang="fr-CA" sz="2400" dirty="0" smtClean="0"/>
              <a:t>Communique des sentiments de tendresse</a:t>
            </a:r>
          </a:p>
          <a:p>
            <a:r>
              <a:rPr lang="fr-CA" sz="2400" dirty="0" smtClean="0"/>
              <a:t>Augmente la sensibilité émotive</a:t>
            </a:r>
          </a:p>
          <a:p>
            <a:r>
              <a:rPr lang="fr-CA" sz="2400" dirty="0" smtClean="0"/>
              <a:t>Augmente la vulnérabilité  </a:t>
            </a:r>
          </a:p>
          <a:p>
            <a:pPr lvl="1"/>
            <a:r>
              <a:rPr lang="fr-CA" sz="2000" dirty="0" smtClean="0"/>
              <a:t>Anxiété d’être rejeté,  besoin d’exclusivité, possessivité</a:t>
            </a:r>
          </a:p>
          <a:p>
            <a:r>
              <a:rPr lang="fr-CA" sz="2400" dirty="0" smtClean="0"/>
              <a:t>Augmente l’attachement</a:t>
            </a:r>
          </a:p>
        </p:txBody>
      </p:sp>
      <p:pic>
        <p:nvPicPr>
          <p:cNvPr id="4" name="Image 3" descr="sex12.jpg"/>
          <p:cNvPicPr>
            <a:picLocks noChangeAspect="1"/>
          </p:cNvPicPr>
          <p:nvPr/>
        </p:nvPicPr>
        <p:blipFill>
          <a:blip r:embed="rId2" cstate="print"/>
          <a:srcRect l="13763" t="5333" r="13763"/>
          <a:stretch>
            <a:fillRect/>
          </a:stretch>
        </p:blipFill>
        <p:spPr>
          <a:xfrm>
            <a:off x="6858000" y="228600"/>
            <a:ext cx="1925995" cy="1623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172200" cy="1143000"/>
          </a:xfrm>
        </p:spPr>
        <p:txBody>
          <a:bodyPr/>
          <a:lstStyle/>
          <a:p>
            <a:r>
              <a:rPr lang="fr-CA" dirty="0" smtClean="0"/>
              <a:t>Le sexe – Pas que du bon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Le sexe complique aussi les relations</a:t>
            </a:r>
          </a:p>
          <a:p>
            <a:pPr lvl="1"/>
            <a:r>
              <a:rPr lang="fr-CA" sz="2000" dirty="0" smtClean="0"/>
              <a:t>Un manque et une détresse plus grande quand la relation se termine</a:t>
            </a:r>
          </a:p>
          <a:p>
            <a:pPr lvl="1"/>
            <a:r>
              <a:rPr lang="fr-CA" sz="2000" dirty="0" smtClean="0"/>
              <a:t>La possibilité de maladies ou de grossesse non désirée si les relations sexuelles ne sont pas bien protégées</a:t>
            </a:r>
          </a:p>
          <a:p>
            <a:pPr lvl="1"/>
            <a:endParaRPr lang="fr-CA" sz="2000" dirty="0" smtClean="0"/>
          </a:p>
          <a:p>
            <a:r>
              <a:rPr lang="fr-CA" sz="2400" dirty="0" smtClean="0"/>
              <a:t>C’est une activité spéciale à aborder sérieusement</a:t>
            </a:r>
          </a:p>
          <a:p>
            <a:pPr lvl="1"/>
            <a:r>
              <a:rPr lang="fr-CA" sz="2000" dirty="0" smtClean="0"/>
              <a:t>Avec respect et délicatesse</a:t>
            </a:r>
          </a:p>
          <a:p>
            <a:pPr lvl="1"/>
            <a:r>
              <a:rPr lang="fr-CA" sz="2000" dirty="0" smtClean="0"/>
              <a:t>En réfléchissant  aux enjeux et conséquences</a:t>
            </a:r>
          </a:p>
          <a:p>
            <a:endParaRPr lang="fr-CA" sz="2400" dirty="0" smtClean="0"/>
          </a:p>
        </p:txBody>
      </p:sp>
      <p:pic>
        <p:nvPicPr>
          <p:cNvPr id="4" name="Image 3" descr="cond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304800"/>
            <a:ext cx="1676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6248400" cy="1143000"/>
          </a:xfrm>
        </p:spPr>
        <p:txBody>
          <a:bodyPr/>
          <a:lstStyle/>
          <a:p>
            <a:r>
              <a:rPr lang="fr-FR" dirty="0" smtClean="0"/>
              <a:t>Le m</a:t>
            </a:r>
            <a:r>
              <a:rPr lang="fr-FR" dirty="0" smtClean="0"/>
              <a:t>anque </a:t>
            </a:r>
            <a:r>
              <a:rPr lang="fr-FR" dirty="0" smtClean="0"/>
              <a:t>d’affection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fr-CA" dirty="0" smtClean="0"/>
              <a:t>Le </a:t>
            </a:r>
            <a:r>
              <a:rPr lang="fr-CA" dirty="0"/>
              <a:t>manque d’affection et la solitude peuvent nous faire </a:t>
            </a:r>
            <a:r>
              <a:rPr lang="fr-CA" dirty="0" smtClean="0"/>
              <a:t>manquer de jugement</a:t>
            </a:r>
          </a:p>
          <a:p>
            <a:pPr lvl="1"/>
            <a:r>
              <a:rPr lang="fr-CA" dirty="0" smtClean="0"/>
              <a:t> Ex: </a:t>
            </a:r>
            <a:r>
              <a:rPr lang="fr-CA" dirty="0"/>
              <a:t>se rapprocher de personnes  avec qui on ne s’entend </a:t>
            </a:r>
            <a:r>
              <a:rPr lang="fr-CA" dirty="0" smtClean="0"/>
              <a:t>pas</a:t>
            </a:r>
          </a:p>
          <a:p>
            <a:pPr lvl="1"/>
            <a:r>
              <a:rPr lang="fr-CA" dirty="0" smtClean="0"/>
              <a:t> </a:t>
            </a:r>
            <a:r>
              <a:rPr lang="fr-CA" dirty="0"/>
              <a:t>A</a:t>
            </a:r>
            <a:r>
              <a:rPr lang="fr-CA" dirty="0" smtClean="0"/>
              <a:t>voir </a:t>
            </a:r>
            <a:r>
              <a:rPr lang="fr-CA" dirty="0"/>
              <a:t>des relations sexuelles impulsives que l’on regrette après.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7467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5181600" cy="1143000"/>
          </a:xfrm>
        </p:spPr>
        <p:txBody>
          <a:bodyPr>
            <a:normAutofit fontScale="90000"/>
          </a:bodyPr>
          <a:lstStyle/>
          <a:p>
            <a:r>
              <a:rPr lang="fr-CA" sz="3800" dirty="0" smtClean="0"/>
              <a:t>L’affection physique </a:t>
            </a:r>
            <a:br>
              <a:rPr lang="fr-CA" sz="3800" dirty="0" smtClean="0"/>
            </a:br>
            <a:r>
              <a:rPr lang="fr-CA" sz="3800" dirty="0" smtClean="0"/>
              <a:t>peut être déviée</a:t>
            </a:r>
            <a:endParaRPr lang="fr-CA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7772400" cy="3992563"/>
          </a:xfrm>
        </p:spPr>
        <p:txBody>
          <a:bodyPr>
            <a:normAutofit lnSpcReduction="10000"/>
          </a:bodyPr>
          <a:lstStyle/>
          <a:p>
            <a:endParaRPr lang="fr-CA" sz="1100" dirty="0" smtClean="0"/>
          </a:p>
          <a:p>
            <a:r>
              <a:rPr lang="fr-CA" sz="2400" dirty="0" smtClean="0"/>
              <a:t>Jeux sexuels vulgaires</a:t>
            </a:r>
          </a:p>
          <a:p>
            <a:pPr>
              <a:buNone/>
            </a:pPr>
            <a:r>
              <a:rPr lang="fr-CA" sz="1100" dirty="0" smtClean="0"/>
              <a:t> </a:t>
            </a:r>
          </a:p>
          <a:p>
            <a:r>
              <a:rPr lang="fr-CA" sz="2400" dirty="0" smtClean="0"/>
              <a:t>Se sentir obligé, sous pression</a:t>
            </a:r>
          </a:p>
          <a:p>
            <a:endParaRPr lang="fr-CA" sz="1100" dirty="0" smtClean="0"/>
          </a:p>
          <a:p>
            <a:r>
              <a:rPr lang="fr-CA" sz="2400" dirty="0" smtClean="0"/>
              <a:t>Se faire exploiter parce qu’on veut plaire  </a:t>
            </a:r>
          </a:p>
          <a:p>
            <a:endParaRPr lang="fr-CA" sz="1100" dirty="0" smtClean="0"/>
          </a:p>
          <a:p>
            <a:r>
              <a:rPr lang="fr-CA" sz="2400" dirty="0" err="1" smtClean="0"/>
              <a:t>Echanger</a:t>
            </a:r>
            <a:r>
              <a:rPr lang="fr-CA" sz="2400" dirty="0" smtClean="0"/>
              <a:t> des faveurs sexuelles contre autre chose</a:t>
            </a:r>
          </a:p>
          <a:p>
            <a:endParaRPr lang="fr-CA" sz="1100" dirty="0" smtClean="0"/>
          </a:p>
          <a:p>
            <a:r>
              <a:rPr lang="fr-CA" sz="2400" dirty="0" smtClean="0"/>
              <a:t>Se faire harceler, toucher, violer</a:t>
            </a:r>
          </a:p>
          <a:p>
            <a:endParaRPr lang="fr-CA" sz="1100" dirty="0" smtClean="0"/>
          </a:p>
          <a:p>
            <a:r>
              <a:rPr lang="fr-CA" sz="2400" dirty="0" smtClean="0"/>
              <a:t>Produit de la détresse, des problèmes d’estime de soi ou d’identité</a:t>
            </a:r>
          </a:p>
          <a:p>
            <a:endParaRPr lang="fr-CA" dirty="0"/>
          </a:p>
        </p:txBody>
      </p:sp>
      <p:pic>
        <p:nvPicPr>
          <p:cNvPr id="4" name="Image 3" descr="Nois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28600"/>
            <a:ext cx="1866900" cy="2447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dirty="0" smtClean="0"/>
              <a:t>Questions finales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Calibri" pitchFamily="34" charset="0"/>
              <a:buAutoNum type="arabicParenR"/>
            </a:pPr>
            <a:r>
              <a:rPr lang="fr-CA" sz="2400" dirty="0" smtClean="0"/>
              <a:t>Pouvez-vous nommer des effets positifs de l’attachement?                                                                    ________________  ________________  ________________</a:t>
            </a:r>
          </a:p>
          <a:p>
            <a:pPr marL="457200" indent="-457200" eaLnBrk="1" hangingPunct="1">
              <a:buFont typeface="Calibri" pitchFamily="34" charset="0"/>
              <a:buAutoNum type="arabicParenR"/>
            </a:pPr>
            <a:endParaRPr lang="fr-CA" sz="1200" dirty="0" smtClean="0"/>
          </a:p>
          <a:p>
            <a:pPr marL="457200" indent="-457200" eaLnBrk="1" hangingPunct="1">
              <a:buFont typeface="Calibri" pitchFamily="34" charset="0"/>
              <a:buAutoNum type="arabicParenR"/>
            </a:pPr>
            <a:endParaRPr lang="fr-CA" sz="1200" dirty="0" smtClean="0"/>
          </a:p>
          <a:p>
            <a:pPr marL="457200" indent="-457200">
              <a:buFont typeface="Calibri" pitchFamily="34" charset="0"/>
              <a:buAutoNum type="arabicParenR"/>
            </a:pPr>
            <a:r>
              <a:rPr lang="fr-CA" sz="2400" dirty="0" smtClean="0"/>
              <a:t>Pouvez-vous nommer des effets négatifs de l’attachement? ________________  ________________  ________________</a:t>
            </a:r>
          </a:p>
          <a:p>
            <a:pPr marL="457200" indent="-457200">
              <a:buFont typeface="Calibri" pitchFamily="34" charset="0"/>
              <a:buAutoNum type="arabicParenR"/>
            </a:pPr>
            <a:endParaRPr lang="fr-CA" sz="2400" dirty="0" smtClean="0"/>
          </a:p>
          <a:p>
            <a:pPr marL="457200" indent="-457200">
              <a:buFont typeface="Calibri" pitchFamily="34" charset="0"/>
              <a:buAutoNum type="arabicParenR"/>
            </a:pPr>
            <a:r>
              <a:rPr lang="fr-CA" sz="2400" dirty="0" smtClean="0"/>
              <a:t>A part la tristesse, pouvez-vous nommer des sentiments vécus après une rupture amoureuse? </a:t>
            </a:r>
          </a:p>
          <a:p>
            <a:pPr marL="457200" indent="-457200">
              <a:buNone/>
            </a:pPr>
            <a:r>
              <a:rPr lang="fr-CA" sz="2400" dirty="0" smtClean="0"/>
              <a:t>	________________  ________________  ________________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52400" y="944732"/>
            <a:ext cx="6248400" cy="1143000"/>
          </a:xfrm>
        </p:spPr>
        <p:txBody>
          <a:bodyPr/>
          <a:lstStyle/>
          <a:p>
            <a:r>
              <a:rPr lang="fr-CA" dirty="0" smtClean="0"/>
              <a:t>L’attachement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286000"/>
            <a:ext cx="8610600" cy="4267200"/>
          </a:xfrm>
        </p:spPr>
        <p:txBody>
          <a:bodyPr>
            <a:normAutofit fontScale="92500" lnSpcReduction="20000"/>
          </a:bodyPr>
          <a:lstStyle/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L’attachement à nos parents est un instinct présent à la naissance</a:t>
            </a:r>
          </a:p>
          <a:p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Il crée un lien fort qui assure la survie et l’entraide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Ex: Pleurer pour obtenir attention, nourriture, sécurité</a:t>
            </a:r>
          </a:p>
          <a:p>
            <a:pPr lvl="1">
              <a:buNone/>
            </a:pPr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Les parents ont l’instinct complémentaire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Instinct maternel et paternel</a:t>
            </a:r>
          </a:p>
          <a:p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L’attachement a le même effet qu’une drogue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Des émotions positives quand la personne apparait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Sevrage (manque, ennui, tristesse) quand la personne est absente</a:t>
            </a:r>
          </a:p>
          <a:p>
            <a:pPr lvl="1"/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Cet instinct se généralise ensuite à nos proches et à nos amours</a:t>
            </a:r>
            <a:endParaRPr lang="fr-CA" sz="2400" dirty="0" smtClean="0"/>
          </a:p>
        </p:txBody>
      </p:sp>
      <p:pic>
        <p:nvPicPr>
          <p:cNvPr id="4" name="Image 3" descr="attachement4.jpg"/>
          <p:cNvPicPr>
            <a:picLocks noChangeAspect="1"/>
          </p:cNvPicPr>
          <p:nvPr/>
        </p:nvPicPr>
        <p:blipFill>
          <a:blip r:embed="rId2" cstate="print"/>
          <a:srcRect l="17067" t="4267" r="4267" b="8533"/>
          <a:stretch>
            <a:fillRect/>
          </a:stretch>
        </p:blipFill>
        <p:spPr>
          <a:xfrm>
            <a:off x="7315200" y="228600"/>
            <a:ext cx="1677188" cy="1859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58674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L’attachement aux proches</a:t>
            </a:r>
            <a:br>
              <a:rPr lang="fr-CA" dirty="0" smtClean="0"/>
            </a:br>
            <a:r>
              <a:rPr lang="fr-CA" sz="4000" dirty="0" smtClean="0"/>
              <a:t>Un besoin essentiel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495800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On a besoin de nos proches et leur importance se remarque surtout quand ils sont absents</a:t>
            </a:r>
          </a:p>
          <a:p>
            <a:pPr lvl="1"/>
            <a:r>
              <a:rPr lang="fr-CA" sz="2000" dirty="0" smtClean="0"/>
              <a:t>Quand on retrouve un proche après une absence, on est plus attentif, gentil et content</a:t>
            </a:r>
          </a:p>
          <a:p>
            <a:endParaRPr lang="fr-CA" sz="1200" dirty="0" smtClean="0"/>
          </a:p>
          <a:p>
            <a:r>
              <a:rPr lang="fr-CA" sz="2400" dirty="0" smtClean="0"/>
              <a:t>Le besoin d’être avec nos proches est le ciment de notre réseau de soutien social</a:t>
            </a:r>
          </a:p>
          <a:p>
            <a:endParaRPr lang="fr-CA" sz="1100" dirty="0" smtClean="0"/>
          </a:p>
          <a:p>
            <a:r>
              <a:rPr lang="fr-CA" sz="2400" dirty="0" smtClean="0"/>
              <a:t>Grâce au lien d’attachement, les proches sont des sources de réconfort, de sécurité et d’aide en cas de besoin</a:t>
            </a:r>
          </a:p>
          <a:p>
            <a:endParaRPr lang="fr-CA" sz="1100" dirty="0" smtClean="0"/>
          </a:p>
          <a:p>
            <a:r>
              <a:rPr lang="fr-CA" sz="2400" dirty="0" smtClean="0"/>
              <a:t>S’il est pris pour acquis, négligé ou méprisé, ce lien peut s’effriter et les gens peuvent être moins portés vers nous</a:t>
            </a:r>
          </a:p>
          <a:p>
            <a:endParaRPr lang="fr-CA" sz="2400" dirty="0"/>
          </a:p>
        </p:txBody>
      </p:sp>
      <p:pic>
        <p:nvPicPr>
          <p:cNvPr id="4" name="Image 3" descr="hugs.jpg"/>
          <p:cNvPicPr>
            <a:picLocks noChangeAspect="1"/>
          </p:cNvPicPr>
          <p:nvPr/>
        </p:nvPicPr>
        <p:blipFill>
          <a:blip r:embed="rId2" cstate="print"/>
          <a:srcRect l="5882" r="11765"/>
          <a:stretch>
            <a:fillRect/>
          </a:stretch>
        </p:blipFill>
        <p:spPr>
          <a:xfrm>
            <a:off x="6611193" y="228600"/>
            <a:ext cx="2265757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61722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On s’attache plus qu’on pense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305800" cy="3840163"/>
          </a:xfrm>
        </p:spPr>
        <p:txBody>
          <a:bodyPr/>
          <a:lstStyle/>
          <a:p>
            <a:r>
              <a:rPr lang="fr-CA" sz="2800" dirty="0" smtClean="0"/>
              <a:t>On s’attache à des degrés divers </a:t>
            </a:r>
          </a:p>
          <a:p>
            <a:pPr lvl="1"/>
            <a:r>
              <a:rPr lang="fr-CA" sz="2400" dirty="0" smtClean="0"/>
              <a:t>Aux gens qu’on côtoie, à certains profs</a:t>
            </a:r>
          </a:p>
          <a:p>
            <a:pPr lvl="1"/>
            <a:r>
              <a:rPr lang="fr-CA" sz="2400" dirty="0" smtClean="0"/>
              <a:t>Aux lieux familiers (école, maison, quartier)</a:t>
            </a:r>
          </a:p>
          <a:p>
            <a:pPr lvl="1"/>
            <a:r>
              <a:rPr lang="fr-CA" sz="2400" dirty="0" smtClean="0"/>
              <a:t>A certains objets (vêtements préférés, accessoires…)</a:t>
            </a:r>
          </a:p>
          <a:p>
            <a:pPr lvl="1"/>
            <a:endParaRPr lang="fr-CA" sz="2400" dirty="0"/>
          </a:p>
          <a:p>
            <a:r>
              <a:rPr lang="fr-CA" sz="2800" dirty="0" smtClean="0"/>
              <a:t>On ressent cet attachement surtout quand on les quitte</a:t>
            </a:r>
          </a:p>
          <a:p>
            <a:pPr lvl="1"/>
            <a:r>
              <a:rPr lang="fr-CA" sz="2400" dirty="0" smtClean="0"/>
              <a:t>Tristesse, nostalgie, manque …</a:t>
            </a:r>
          </a:p>
          <a:p>
            <a:endParaRPr lang="fr-CA" dirty="0"/>
          </a:p>
        </p:txBody>
      </p:sp>
      <p:pic>
        <p:nvPicPr>
          <p:cNvPr id="4" name="Image 3" descr="hugs.jpg"/>
          <p:cNvPicPr>
            <a:picLocks noChangeAspect="1"/>
          </p:cNvPicPr>
          <p:nvPr/>
        </p:nvPicPr>
        <p:blipFill>
          <a:blip r:embed="rId2" cstate="print"/>
          <a:srcRect l="5882" r="11765"/>
          <a:stretch>
            <a:fillRect/>
          </a:stretch>
        </p:blipFill>
        <p:spPr>
          <a:xfrm>
            <a:off x="6611193" y="228600"/>
            <a:ext cx="2265757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6019800" cy="1143000"/>
          </a:xfrm>
        </p:spPr>
        <p:txBody>
          <a:bodyPr>
            <a:normAutofit fontScale="90000"/>
          </a:bodyPr>
          <a:lstStyle/>
          <a:p>
            <a:r>
              <a:rPr lang="fr-CA" sz="4000" dirty="0" smtClean="0">
                <a:latin typeface="Arial" pitchFamily="34" charset="0"/>
                <a:cs typeface="Arial" pitchFamily="34" charset="0"/>
              </a:rPr>
              <a:t>Les difficultés d’attachement</a:t>
            </a:r>
            <a:endParaRPr lang="fr-CA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600"/>
            <a:ext cx="8077200" cy="36115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Un stress intense ou soutenu avant l’âge de 4 ans</a:t>
            </a:r>
          </a:p>
          <a:p>
            <a:pPr lvl="1">
              <a:spcBef>
                <a:spcPts val="0"/>
              </a:spcBef>
            </a:pPr>
            <a:r>
              <a:rPr lang="fr-CA" sz="2000" dirty="0">
                <a:latin typeface="Arial" pitchFamily="34" charset="0"/>
                <a:cs typeface="Arial" pitchFamily="34" charset="0"/>
              </a:rPr>
              <a:t>I</a:t>
            </a:r>
            <a:r>
              <a:rPr lang="fr-CA" sz="2000" dirty="0" smtClean="0">
                <a:latin typeface="Arial" pitchFamily="34" charset="0"/>
                <a:cs typeface="Arial" pitchFamily="34" charset="0"/>
              </a:rPr>
              <a:t>nsécurité, changements familiaux, violence</a:t>
            </a:r>
          </a:p>
          <a:p>
            <a:pPr lvl="1">
              <a:spcBef>
                <a:spcPts val="0"/>
              </a:spcBef>
            </a:pPr>
            <a:endParaRPr lang="fr-CA" sz="1200" dirty="0" smtClean="0"/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Peut causer des difficultés affectives plus tard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Méfiance excessive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Dépendance affective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Instabilité émotionnelle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Difficultés à s’engager émotionnellement</a:t>
            </a:r>
            <a:endParaRPr lang="fr-CA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parentsfighting.jpg"/>
          <p:cNvPicPr>
            <a:picLocks noChangeAspect="1"/>
          </p:cNvPicPr>
          <p:nvPr/>
        </p:nvPicPr>
        <p:blipFill>
          <a:blip r:embed="rId2" cstate="print"/>
          <a:srcRect l="3200" t="10738" r="12800" b="6443"/>
          <a:stretch>
            <a:fillRect/>
          </a:stretch>
        </p:blipFill>
        <p:spPr>
          <a:xfrm>
            <a:off x="6364937" y="228600"/>
            <a:ext cx="2593516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6172200" cy="1143000"/>
          </a:xfrm>
        </p:spPr>
        <p:txBody>
          <a:bodyPr/>
          <a:lstStyle/>
          <a:p>
            <a:r>
              <a:rPr lang="fr-CA" dirty="0" smtClean="0"/>
              <a:t>L’instabilité émotionnelle</a:t>
            </a:r>
            <a:endParaRPr lang="fr-CA" dirty="0"/>
          </a:p>
        </p:txBody>
      </p:sp>
      <p:pic>
        <p:nvPicPr>
          <p:cNvPr id="11" name="Image 10" descr="instabilité émotive3.jpg"/>
          <p:cNvPicPr>
            <a:picLocks noChangeAspect="1"/>
          </p:cNvPicPr>
          <p:nvPr/>
        </p:nvPicPr>
        <p:blipFill>
          <a:blip r:embed="rId2" cstate="print"/>
          <a:srcRect l="32914" t="56667" r="32914" b="10000"/>
          <a:stretch>
            <a:fillRect/>
          </a:stretch>
        </p:blipFill>
        <p:spPr>
          <a:xfrm>
            <a:off x="7620000" y="228600"/>
            <a:ext cx="1249684" cy="2006107"/>
          </a:xfrm>
          <a:prstGeom prst="rect">
            <a:avLst/>
          </a:prstGeom>
        </p:spPr>
      </p:pic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r>
              <a:rPr lang="fr-CA" sz="2400" dirty="0" smtClean="0"/>
              <a:t>Quand notre fragilité émotive nous rend méfiant ou nous empêche d’établir des liens harmonieux et  stables</a:t>
            </a:r>
          </a:p>
          <a:p>
            <a:endParaRPr lang="fr-CA" sz="1200" dirty="0" smtClean="0"/>
          </a:p>
          <a:p>
            <a:r>
              <a:rPr lang="fr-CA" sz="2400" dirty="0" smtClean="0"/>
              <a:t>Quand la moindre remarque est une insulte qui menace notre estime de soi</a:t>
            </a:r>
          </a:p>
          <a:p>
            <a:endParaRPr lang="fr-CA" sz="1100" dirty="0" smtClean="0"/>
          </a:p>
          <a:p>
            <a:r>
              <a:rPr lang="fr-CA" sz="2400" dirty="0" smtClean="0"/>
              <a:t>Quand on passe rapidement de l’admiration au mépris dans nos liens sociaux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5181600" cy="1143000"/>
          </a:xfrm>
        </p:spPr>
        <p:txBody>
          <a:bodyPr/>
          <a:lstStyle/>
          <a:p>
            <a:r>
              <a:rPr lang="fr-CA" dirty="0" smtClean="0"/>
              <a:t>L’amour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382000" cy="3886200"/>
          </a:xfrm>
        </p:spPr>
        <p:txBody>
          <a:bodyPr>
            <a:normAutofit fontScale="77500" lnSpcReduction="20000"/>
          </a:bodyPr>
          <a:lstStyle/>
          <a:p>
            <a:r>
              <a:rPr lang="fr-CA" dirty="0" smtClean="0"/>
              <a:t>Un </a:t>
            </a:r>
            <a:r>
              <a:rPr lang="fr-CA" dirty="0"/>
              <a:t>attachement rapide et intense à une personne   </a:t>
            </a:r>
            <a:endParaRPr lang="fr-CA" dirty="0" smtClean="0"/>
          </a:p>
          <a:p>
            <a:endParaRPr lang="fr-CA" sz="1500" dirty="0" smtClean="0"/>
          </a:p>
          <a:p>
            <a:r>
              <a:rPr lang="fr-CA" dirty="0" smtClean="0"/>
              <a:t>Une extension de l’attachement pour nos proches</a:t>
            </a:r>
          </a:p>
          <a:p>
            <a:endParaRPr lang="fr-CA" sz="1600" dirty="0" smtClean="0"/>
          </a:p>
          <a:p>
            <a:r>
              <a:rPr lang="fr-CA" dirty="0" smtClean="0"/>
              <a:t>La capacité d’aimer se développe de façon plus complète à l’adolescence pour former des couples durables pour faire des enfants et les soutenir</a:t>
            </a:r>
          </a:p>
          <a:p>
            <a:endParaRPr lang="fr-CA" sz="1600" dirty="0" smtClean="0"/>
          </a:p>
          <a:p>
            <a:r>
              <a:rPr lang="fr-CA" dirty="0" smtClean="0"/>
              <a:t>L’amour déclenche</a:t>
            </a:r>
          </a:p>
          <a:p>
            <a:pPr lvl="1"/>
            <a:r>
              <a:rPr lang="fr-CA" dirty="0" smtClean="0"/>
              <a:t>Un sentiment d’exaltation et de besoin de l’autre</a:t>
            </a:r>
          </a:p>
          <a:p>
            <a:pPr lvl="1"/>
            <a:r>
              <a:rPr lang="fr-CA" dirty="0" smtClean="0"/>
              <a:t>Des sentiments de légèreté et de bien-être</a:t>
            </a:r>
          </a:p>
          <a:p>
            <a:pPr lvl="1"/>
            <a:r>
              <a:rPr lang="fr-CA" dirty="0" smtClean="0"/>
              <a:t>Des sentiments d’optimisme et de confiance en soi </a:t>
            </a:r>
          </a:p>
          <a:p>
            <a:endParaRPr lang="fr-CA" sz="1600" dirty="0" smtClean="0"/>
          </a:p>
          <a:p>
            <a:endParaRPr lang="fr-CA" dirty="0" smtClean="0"/>
          </a:p>
        </p:txBody>
      </p:sp>
      <p:pic>
        <p:nvPicPr>
          <p:cNvPr id="5" name="Image 4" descr="couple_home.png"/>
          <p:cNvPicPr>
            <a:picLocks noChangeAspect="1"/>
          </p:cNvPicPr>
          <p:nvPr/>
        </p:nvPicPr>
        <p:blipFill>
          <a:blip r:embed="rId2" cstate="print"/>
          <a:srcRect l="6000" r="4000" b="6000"/>
          <a:stretch>
            <a:fillRect/>
          </a:stretch>
        </p:blipFill>
        <p:spPr>
          <a:xfrm>
            <a:off x="6086272" y="152400"/>
            <a:ext cx="2845341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53340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L’amour après le début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458200" cy="3124200"/>
          </a:xfrm>
        </p:spPr>
        <p:txBody>
          <a:bodyPr>
            <a:normAutofit fontScale="32500" lnSpcReduction="20000"/>
          </a:bodyPr>
          <a:lstStyle/>
          <a:p>
            <a:r>
              <a:rPr lang="fr-CA" sz="7400" dirty="0" smtClean="0"/>
              <a:t>L’exaltation initiale de l’amour est un sentiment temporaire</a:t>
            </a:r>
          </a:p>
          <a:p>
            <a:pPr lvl="1"/>
            <a:r>
              <a:rPr lang="fr-CA" sz="6200" dirty="0" smtClean="0"/>
              <a:t>Qui sert à tisser des liens d’attachement entre les deux personnes</a:t>
            </a:r>
          </a:p>
          <a:p>
            <a:pPr lvl="1"/>
            <a:r>
              <a:rPr lang="fr-CA" sz="6200" dirty="0" smtClean="0"/>
              <a:t>Qui sert à s’adapter à la vie à deux, aux différences entre les 2 personnes</a:t>
            </a:r>
          </a:p>
          <a:p>
            <a:pPr lvl="1"/>
            <a:r>
              <a:rPr lang="fr-CA" sz="6200" dirty="0" smtClean="0"/>
              <a:t>Qui sert à apprendre à communiquer</a:t>
            </a:r>
          </a:p>
          <a:p>
            <a:endParaRPr lang="fr-CA" sz="3000" dirty="0" smtClean="0"/>
          </a:p>
          <a:p>
            <a:r>
              <a:rPr lang="fr-CA" sz="7400" dirty="0" smtClean="0"/>
              <a:t>L’amour peut devenir durable</a:t>
            </a:r>
          </a:p>
          <a:p>
            <a:pPr lvl="1"/>
            <a:r>
              <a:rPr lang="fr-CA" sz="6200" dirty="0" smtClean="0"/>
              <a:t>Attachement, complicité, tendresse, réciprocité</a:t>
            </a:r>
          </a:p>
          <a:p>
            <a:pPr lvl="1"/>
            <a:r>
              <a:rPr lang="fr-CA" sz="6200" dirty="0" smtClean="0"/>
              <a:t>On peut compter sur l’autre</a:t>
            </a:r>
          </a:p>
          <a:p>
            <a:pPr>
              <a:buNone/>
            </a:pPr>
            <a:r>
              <a:rPr lang="fr-CA" dirty="0" smtClean="0"/>
              <a:t>  </a:t>
            </a:r>
          </a:p>
        </p:txBody>
      </p:sp>
      <p:pic>
        <p:nvPicPr>
          <p:cNvPr id="5" name="Image 4" descr="tenderness.jpg"/>
          <p:cNvPicPr>
            <a:picLocks noChangeAspect="1"/>
          </p:cNvPicPr>
          <p:nvPr/>
        </p:nvPicPr>
        <p:blipFill>
          <a:blip r:embed="rId2" cstate="print"/>
          <a:srcRect l="3453" t="10608" r="10360"/>
          <a:stretch>
            <a:fillRect/>
          </a:stretch>
        </p:blipFill>
        <p:spPr>
          <a:xfrm>
            <a:off x="6276747" y="199288"/>
            <a:ext cx="2638653" cy="17819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</TotalTime>
  <Words>1481</Words>
  <Application>Microsoft Macintosh PowerPoint</Application>
  <PresentationFormat>Présentation à l'écran (4:3)</PresentationFormat>
  <Paragraphs>249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L’attachement et l’amour  Francois Richer PhD</vt:lpstr>
      <vt:lpstr>Questions de base</vt:lpstr>
      <vt:lpstr>L’attachement</vt:lpstr>
      <vt:lpstr>L’attachement aux proches Un besoin essentiel</vt:lpstr>
      <vt:lpstr>On s’attache plus qu’on pense</vt:lpstr>
      <vt:lpstr>Les difficultés d’attachement</vt:lpstr>
      <vt:lpstr>L’instabilité émotionnelle</vt:lpstr>
      <vt:lpstr>L’amour</vt:lpstr>
      <vt:lpstr>L’amour après le début</vt:lpstr>
      <vt:lpstr>L’amour - pas que du beau </vt:lpstr>
      <vt:lpstr>L’amour - pas que du beau (suite)</vt:lpstr>
      <vt:lpstr>Accepter les différences Garçons - Filles</vt:lpstr>
      <vt:lpstr>L’amour peut s’effriter</vt:lpstr>
      <vt:lpstr>Ranimer l’attraction</vt:lpstr>
      <vt:lpstr>La rupture amoureuse</vt:lpstr>
      <vt:lpstr>La rupture amoureuse (suite)</vt:lpstr>
      <vt:lpstr>L’attraction sexuelle</vt:lpstr>
      <vt:lpstr>L’attraction sexuelle (suite)</vt:lpstr>
      <vt:lpstr>L’attraction sexuelle (suite)</vt:lpstr>
      <vt:lpstr>L’intimité physique </vt:lpstr>
      <vt:lpstr>Le sexe – Pas que du bon</vt:lpstr>
      <vt:lpstr>Le manque d’affection</vt:lpstr>
      <vt:lpstr>L’affection physique  peut être déviée</vt:lpstr>
      <vt:lpstr>Questions finales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humains:  Mode d’emploi  Guide de survie en santé mentale pour ados </dc:title>
  <dc:creator>Francois</dc:creator>
  <cp:lastModifiedBy>Francois Richer</cp:lastModifiedBy>
  <cp:revision>45</cp:revision>
  <dcterms:created xsi:type="dcterms:W3CDTF">2013-03-24T01:15:48Z</dcterms:created>
  <dcterms:modified xsi:type="dcterms:W3CDTF">2018-02-22T19:19:42Z</dcterms:modified>
</cp:coreProperties>
</file>