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58" r:id="rId4"/>
    <p:sldId id="259" r:id="rId5"/>
    <p:sldId id="280" r:id="rId6"/>
    <p:sldId id="271" r:id="rId7"/>
    <p:sldId id="278" r:id="rId8"/>
    <p:sldId id="283" r:id="rId9"/>
    <p:sldId id="281" r:id="rId10"/>
    <p:sldId id="277" r:id="rId11"/>
    <p:sldId id="263" r:id="rId12"/>
    <p:sldId id="264" r:id="rId13"/>
    <p:sldId id="282" r:id="rId14"/>
    <p:sldId id="265" r:id="rId15"/>
    <p:sldId id="266" r:id="rId16"/>
    <p:sldId id="267" r:id="rId17"/>
    <p:sldId id="275" r:id="rId18"/>
    <p:sldId id="284" r:id="rId19"/>
    <p:sldId id="260" r:id="rId20"/>
    <p:sldId id="261" r:id="rId21"/>
    <p:sldId id="279" r:id="rId22"/>
    <p:sldId id="268" r:id="rId23"/>
    <p:sldId id="27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E19CA-5F48-414C-A0C3-68C6C999842C}" type="datetimeFigureOut">
              <a:rPr lang="fr-FR" smtClean="0"/>
              <a:t>19-09-12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B33D0-21FE-4645-B726-EBF8EF9E0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33D0-21FE-4645-B726-EBF8EF9E0B5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84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C00A-2B95-4F8C-A067-43E14BDC563A}" type="datetimeFigureOut">
              <a:rPr lang="fr-CA" smtClean="0"/>
              <a:pPr/>
              <a:t>19-09-12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D61B-DDB5-40BD-BFCC-2EB7FD288488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2133600"/>
          </a:xfrm>
        </p:spPr>
        <p:txBody>
          <a:bodyPr>
            <a:normAutofit/>
          </a:bodyPr>
          <a:lstStyle/>
          <a:p>
            <a:r>
              <a:rPr lang="fr-CA" sz="4800" dirty="0" smtClean="0"/>
              <a:t>Les interactions sociales</a:t>
            </a:r>
            <a:br>
              <a:rPr lang="fr-CA" sz="4800" dirty="0" smtClean="0"/>
            </a:b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3100" dirty="0" smtClean="0"/>
              <a:t>Francois Richer </a:t>
            </a:r>
            <a:r>
              <a:rPr lang="fr-CA" sz="3100" dirty="0" err="1" smtClean="0"/>
              <a:t>PhD</a:t>
            </a:r>
            <a:endParaRPr lang="fr-CA" sz="31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38200" y="304800"/>
            <a:ext cx="4419600" cy="609600"/>
          </a:xfrm>
        </p:spPr>
        <p:txBody>
          <a:bodyPr>
            <a:normAutofit/>
          </a:bodyPr>
          <a:lstStyle/>
          <a:p>
            <a:pPr algn="l"/>
            <a:r>
              <a:rPr lang="fr-CA" sz="2800" dirty="0" smtClean="0"/>
              <a:t>Connais-toi toi-même</a:t>
            </a:r>
            <a:endParaRPr lang="fr-CA" sz="2800" dirty="0"/>
          </a:p>
        </p:txBody>
      </p:sp>
      <p:pic>
        <p:nvPicPr>
          <p:cNvPr id="6" name="Image 5" descr="Peers.gif"/>
          <p:cNvPicPr>
            <a:picLocks noChangeAspect="1"/>
          </p:cNvPicPr>
          <p:nvPr/>
        </p:nvPicPr>
        <p:blipFill rotWithShape="1">
          <a:blip r:embed="rId2" cstate="print"/>
          <a:srcRect l="5530" t="16158" r="6146" b="7458"/>
          <a:stretch/>
        </p:blipFill>
        <p:spPr>
          <a:xfrm>
            <a:off x="6629400" y="228600"/>
            <a:ext cx="2339207" cy="2115457"/>
          </a:xfrm>
          <a:prstGeom prst="rect">
            <a:avLst/>
          </a:prstGeom>
        </p:spPr>
      </p:pic>
      <p:pic>
        <p:nvPicPr>
          <p:cNvPr id="7" name="Image 6" descr="SigleManuelNeurop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0384"/>
            <a:ext cx="552450" cy="500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fr-CA" sz="4000" dirty="0" smtClean="0"/>
              <a:t>Ne pas tout dire vs Mentir</a:t>
            </a:r>
            <a:endParaRPr lang="fr-CA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572000"/>
          </a:xfrm>
        </p:spPr>
        <p:txBody>
          <a:bodyPr>
            <a:normAutofit fontScale="92500" lnSpcReduction="20000"/>
          </a:bodyPr>
          <a:lstStyle/>
          <a:p>
            <a:r>
              <a:rPr lang="fr-CA" sz="3300" dirty="0" smtClean="0"/>
              <a:t>Ne pas tout dire est parfois nécessaire</a:t>
            </a:r>
          </a:p>
          <a:p>
            <a:pPr lvl="1"/>
            <a:r>
              <a:rPr lang="fr-CA" dirty="0" smtClean="0"/>
              <a:t>Pour ne pas blesser les autres, pour éviter les conflits</a:t>
            </a:r>
          </a:p>
          <a:p>
            <a:pPr lvl="1"/>
            <a:r>
              <a:rPr lang="fr-CA" dirty="0" smtClean="0"/>
              <a:t>Pour respecter la vie privée</a:t>
            </a:r>
          </a:p>
          <a:p>
            <a:pPr lvl="1"/>
            <a:r>
              <a:rPr lang="fr-CA" dirty="0" smtClean="0"/>
              <a:t>Pour éviter les effets néfastes du commérage </a:t>
            </a:r>
          </a:p>
          <a:p>
            <a:pPr lvl="1"/>
            <a:endParaRPr lang="fr-CA" sz="1600" dirty="0" smtClean="0"/>
          </a:p>
          <a:p>
            <a:r>
              <a:rPr lang="fr-CA" sz="3300" dirty="0" smtClean="0"/>
              <a:t>Par </a:t>
            </a:r>
            <a:r>
              <a:rPr lang="fr-CA" sz="3300" dirty="0"/>
              <a:t>diplomatie </a:t>
            </a:r>
            <a:r>
              <a:rPr lang="fr-CA" sz="3300" dirty="0" smtClean="0"/>
              <a:t>on cache parfois </a:t>
            </a:r>
            <a:r>
              <a:rPr lang="fr-CA" sz="3300" dirty="0"/>
              <a:t>nos pensées</a:t>
            </a:r>
          </a:p>
          <a:p>
            <a:pPr lvl="1"/>
            <a:r>
              <a:rPr lang="fr-CA" sz="3100" dirty="0"/>
              <a:t>Ex: Sourire quand on est déçu ou </a:t>
            </a:r>
            <a:r>
              <a:rPr lang="fr-CA" sz="3100" dirty="0" smtClean="0"/>
              <a:t>fâché</a:t>
            </a:r>
          </a:p>
          <a:p>
            <a:pPr lvl="1"/>
            <a:endParaRPr lang="fr-CA" sz="1600" dirty="0"/>
          </a:p>
          <a:p>
            <a:r>
              <a:rPr lang="fr-CA" sz="3000" dirty="0" smtClean="0"/>
              <a:t>Mais le manque d’honnêteté peut </a:t>
            </a:r>
          </a:p>
          <a:p>
            <a:pPr lvl="1"/>
            <a:r>
              <a:rPr lang="fr-CA" sz="2600" dirty="0"/>
              <a:t>Faire que l’autre se sente dupé, utilisé ou exploité</a:t>
            </a:r>
          </a:p>
          <a:p>
            <a:pPr lvl="1"/>
            <a:r>
              <a:rPr lang="fr-CA" sz="2600" dirty="0" smtClean="0"/>
              <a:t>Miner la confiance et les relations</a:t>
            </a:r>
            <a:endParaRPr lang="fr-CA" sz="2600" dirty="0"/>
          </a:p>
        </p:txBody>
      </p:sp>
      <p:pic>
        <p:nvPicPr>
          <p:cNvPr id="6" name="Espace réservé du contenu 3" descr="dece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286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58674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malentendus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85999"/>
            <a:ext cx="8610600" cy="4267201"/>
          </a:xfrm>
        </p:spPr>
        <p:txBody>
          <a:bodyPr>
            <a:normAutofit fontScale="92500" lnSpcReduction="10000"/>
          </a:bodyPr>
          <a:lstStyle/>
          <a:p>
            <a:r>
              <a:rPr lang="fr-CA" sz="2600" dirty="0" smtClean="0"/>
              <a:t>Les communications sont loin d’être parfaites</a:t>
            </a:r>
          </a:p>
          <a:p>
            <a:endParaRPr lang="fr-CA" sz="1200" dirty="0" smtClean="0"/>
          </a:p>
          <a:p>
            <a:r>
              <a:rPr lang="fr-CA" sz="2400" dirty="0" smtClean="0"/>
              <a:t>Pas tous les messages sont compris comme ils ont été envoyés</a:t>
            </a:r>
          </a:p>
          <a:p>
            <a:endParaRPr lang="fr-CA" sz="1200" dirty="0" smtClean="0"/>
          </a:p>
          <a:p>
            <a:r>
              <a:rPr lang="fr-CA" sz="2400" dirty="0" smtClean="0"/>
              <a:t>Les messages et actions laissent souvent un flou d’interprétation</a:t>
            </a:r>
          </a:p>
          <a:p>
            <a:pPr lvl="1"/>
            <a:r>
              <a:rPr lang="fr-CA" sz="2000" dirty="0" smtClean="0"/>
              <a:t>Ex:  Il oublie un rendez-vous et on se sent insulté à cause de nos attentes</a:t>
            </a:r>
          </a:p>
          <a:p>
            <a:pPr lvl="1"/>
            <a:r>
              <a:rPr lang="fr-CA" sz="2000" dirty="0" smtClean="0"/>
              <a:t>Ex:  Un texto composé rapidement est perçu comme trop raide </a:t>
            </a:r>
          </a:p>
          <a:p>
            <a:pPr lvl="1"/>
            <a:endParaRPr lang="fr-CA" sz="2400" dirty="0"/>
          </a:p>
          <a:p>
            <a:r>
              <a:rPr lang="fr-CA" sz="2400" dirty="0" smtClean="0"/>
              <a:t>Quand on interprète un message, il est important de ne pas conclure trop vite et de ne pas voir des attaques partout</a:t>
            </a:r>
          </a:p>
          <a:p>
            <a:endParaRPr lang="fr-CA" sz="1100" dirty="0" smtClean="0"/>
          </a:p>
          <a:p>
            <a:r>
              <a:rPr lang="fr-CA" sz="2400" dirty="0" smtClean="0"/>
              <a:t>Quand on s’exprime, il est important d’être clair et de rassurer l’autre sur notre état d’esprit</a:t>
            </a:r>
            <a:endParaRPr lang="fr-CA" sz="2400" dirty="0"/>
          </a:p>
        </p:txBody>
      </p:sp>
      <p:pic>
        <p:nvPicPr>
          <p:cNvPr id="4" name="Image 3" descr="malentendu.jpg"/>
          <p:cNvPicPr>
            <a:picLocks noChangeAspect="1"/>
          </p:cNvPicPr>
          <p:nvPr/>
        </p:nvPicPr>
        <p:blipFill>
          <a:blip r:embed="rId2" cstate="print"/>
          <a:srcRect r="15484" b="46222"/>
          <a:stretch>
            <a:fillRect/>
          </a:stretch>
        </p:blipFill>
        <p:spPr>
          <a:xfrm>
            <a:off x="6787006" y="228600"/>
            <a:ext cx="197992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8200"/>
            <a:ext cx="6324600" cy="11430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Les disputes ça se fait à deux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495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L’entente est souvent prise pour acquis dans une relation</a:t>
            </a:r>
          </a:p>
          <a:p>
            <a:pPr>
              <a:spcBef>
                <a:spcPts val="0"/>
              </a:spcBef>
            </a:pPr>
            <a:endParaRPr lang="fr-CA" sz="12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Dans une dispute il est évident que l’autre a tort</a:t>
            </a:r>
            <a:r>
              <a:rPr lang="fr-CA" sz="2000" dirty="0" smtClean="0"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cs typeface="Arial" pitchFamily="34" charset="0"/>
              </a:rPr>
              <a:t>Il n’a simplement pas compris notre point de vue ou encore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cs typeface="Arial" pitchFamily="34" charset="0"/>
              </a:rPr>
              <a:t>Il refuse d’accepter notre point de vue par orgueil</a:t>
            </a:r>
          </a:p>
          <a:p>
            <a:pPr>
              <a:spcBef>
                <a:spcPts val="0"/>
              </a:spcBef>
            </a:pPr>
            <a:endParaRPr lang="fr-CA" sz="11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La mésentente vient souvent de différences de perspectives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cs typeface="Arial" pitchFamily="34" charset="0"/>
              </a:rPr>
              <a:t>Des interprétations différentes de la situation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cs typeface="Arial" pitchFamily="34" charset="0"/>
              </a:rPr>
              <a:t>Du fait qu’on tient compte d’informations différentes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cs typeface="Arial" pitchFamily="34" charset="0"/>
              </a:rPr>
              <a:t>De valeurs divergentes ou de désirs divergents</a:t>
            </a:r>
          </a:p>
          <a:p>
            <a:pPr lvl="1">
              <a:spcBef>
                <a:spcPts val="0"/>
              </a:spcBef>
            </a:pPr>
            <a:endParaRPr lang="fr-CA" sz="11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Les deux peuvent avoir raison selon leur perspective</a:t>
            </a:r>
          </a:p>
          <a:p>
            <a:pPr>
              <a:spcBef>
                <a:spcPts val="0"/>
              </a:spcBef>
            </a:pPr>
            <a:endParaRPr lang="fr-CA" sz="12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Il faut accepter les désaccords, ils sont des explorations de nos différences </a:t>
            </a:r>
          </a:p>
          <a:p>
            <a:pPr>
              <a:spcBef>
                <a:spcPts val="0"/>
              </a:spcBef>
            </a:pPr>
            <a:endParaRPr lang="fr-CA" sz="12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cs typeface="Arial" pitchFamily="34" charset="0"/>
              </a:rPr>
              <a:t>Les désaccords ne détruiront pas la relation si on se rappelle nos points communs et la base de notre complicité</a:t>
            </a:r>
          </a:p>
        </p:txBody>
      </p:sp>
      <p:pic>
        <p:nvPicPr>
          <p:cNvPr id="4" name="Image 3" descr="disputes.jpg"/>
          <p:cNvPicPr>
            <a:picLocks noChangeAspect="1"/>
          </p:cNvPicPr>
          <p:nvPr/>
        </p:nvPicPr>
        <p:blipFill>
          <a:blip r:embed="rId2" cstate="print"/>
          <a:srcRect l="31418" t="15738" r="13964" b="31475"/>
          <a:stretch>
            <a:fillRect/>
          </a:stretch>
        </p:blipFill>
        <p:spPr>
          <a:xfrm>
            <a:off x="6545470" y="228600"/>
            <a:ext cx="2488021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4919918" cy="1143000"/>
          </a:xfrm>
        </p:spPr>
        <p:txBody>
          <a:bodyPr/>
          <a:lstStyle/>
          <a:p>
            <a:r>
              <a:rPr lang="fr-FR" dirty="0" smtClean="0"/>
              <a:t>A qui la faute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3406"/>
            <a:ext cx="7539289" cy="393275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Quand un incident arrive, trouver un responsable est un désir naturel</a:t>
            </a:r>
          </a:p>
          <a:p>
            <a:endParaRPr lang="fr-FR" sz="1200" dirty="0"/>
          </a:p>
          <a:p>
            <a:r>
              <a:rPr lang="fr-FR" sz="2800" dirty="0" smtClean="0"/>
              <a:t>On veut  comprendre  </a:t>
            </a:r>
          </a:p>
          <a:p>
            <a:endParaRPr lang="fr-FR" sz="1200" dirty="0" smtClean="0"/>
          </a:p>
          <a:p>
            <a:r>
              <a:rPr lang="fr-FR" sz="2800" dirty="0" smtClean="0"/>
              <a:t>Mais souvent la responsabilité est partagée</a:t>
            </a:r>
          </a:p>
          <a:p>
            <a:endParaRPr lang="fr-FR" sz="1200" dirty="0" smtClean="0"/>
          </a:p>
          <a:p>
            <a:r>
              <a:rPr lang="fr-FR" sz="2800" dirty="0" smtClean="0"/>
              <a:t>Ex: Une blague peut déclencher une réaction excessive chez une personne irritable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398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fr-CA" sz="4900" dirty="0" smtClean="0"/>
              <a:t>Les disputes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(mode d’emploi)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41910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La dispute est une escalade de réactions</a:t>
            </a:r>
          </a:p>
          <a:p>
            <a:pPr lvl="1"/>
            <a:r>
              <a:rPr lang="fr-CA" sz="2000" dirty="0" smtClean="0"/>
              <a:t>L’un dit X, l’autre dit X+2  et ainsi de suite</a:t>
            </a:r>
          </a:p>
          <a:p>
            <a:endParaRPr lang="fr-CA" sz="1100" dirty="0" smtClean="0"/>
          </a:p>
          <a:p>
            <a:r>
              <a:rPr lang="fr-CA" sz="2400" dirty="0" smtClean="0"/>
              <a:t>On peut la </a:t>
            </a:r>
            <a:r>
              <a:rPr lang="fr-CA" sz="2400" dirty="0" err="1" smtClean="0"/>
              <a:t>désescalader</a:t>
            </a:r>
            <a:r>
              <a:rPr lang="fr-CA" sz="2400" dirty="0" smtClean="0"/>
              <a:t> (désamorcer)</a:t>
            </a:r>
          </a:p>
          <a:p>
            <a:pPr lvl="1"/>
            <a:r>
              <a:rPr lang="fr-CA" sz="2000" dirty="0" smtClean="0"/>
              <a:t>En prenant de la distance pour diminuer l’émotion</a:t>
            </a:r>
          </a:p>
          <a:p>
            <a:pPr lvl="1"/>
            <a:r>
              <a:rPr lang="fr-CA" sz="2000" dirty="0" smtClean="0"/>
              <a:t>En tentant d’examiner le point de vue de l’autre</a:t>
            </a:r>
          </a:p>
          <a:p>
            <a:pPr lvl="1"/>
            <a:r>
              <a:rPr lang="fr-CA" sz="2000" dirty="0" smtClean="0"/>
              <a:t>En distinguant ce qui est lié à l’envie de gagner (orgueil, pouvoir) de ce qui est un désaccord </a:t>
            </a:r>
          </a:p>
          <a:p>
            <a:pPr lvl="1"/>
            <a:r>
              <a:rPr lang="fr-CA" sz="2000" dirty="0" smtClean="0"/>
              <a:t>En acceptant que les différences d’opinions sont bonnes pour le progrès</a:t>
            </a:r>
          </a:p>
          <a:p>
            <a:pPr lvl="1"/>
            <a:r>
              <a:rPr lang="fr-CA" sz="2000" dirty="0" smtClean="0"/>
              <a:t>En apportant des éléments de compromis </a:t>
            </a:r>
          </a:p>
          <a:p>
            <a:pPr lvl="1"/>
            <a:r>
              <a:rPr lang="fr-CA" sz="2000" dirty="0" smtClean="0"/>
              <a:t>Une personne doit commencer le désamorçage</a:t>
            </a:r>
            <a:endParaRPr lang="fr-CA" sz="2000" dirty="0"/>
          </a:p>
        </p:txBody>
      </p:sp>
      <p:pic>
        <p:nvPicPr>
          <p:cNvPr id="4" name="Image 3" descr="imagefran2.jpg"/>
          <p:cNvPicPr>
            <a:picLocks noChangeAspect="1"/>
          </p:cNvPicPr>
          <p:nvPr/>
        </p:nvPicPr>
        <p:blipFill>
          <a:blip r:embed="rId2" cstate="print"/>
          <a:srcRect b="53452"/>
          <a:stretch>
            <a:fillRect/>
          </a:stretch>
        </p:blipFill>
        <p:spPr>
          <a:xfrm>
            <a:off x="6792743" y="215568"/>
            <a:ext cx="2198857" cy="15370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867400" cy="1143000"/>
          </a:xfrm>
        </p:spPr>
        <p:txBody>
          <a:bodyPr/>
          <a:lstStyle/>
          <a:p>
            <a:r>
              <a:rPr lang="fr-CA" dirty="0" smtClean="0"/>
              <a:t>Les groupes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Les groupes peuvent procurer</a:t>
            </a:r>
          </a:p>
          <a:p>
            <a:pPr lvl="1"/>
            <a:r>
              <a:rPr lang="fr-CA" sz="2000" dirty="0" smtClean="0"/>
              <a:t>Sentiment d’appartenance, sentiment d’être accepté et soutenu</a:t>
            </a:r>
          </a:p>
          <a:p>
            <a:pPr lvl="1"/>
            <a:r>
              <a:rPr lang="fr-CA" sz="2000" dirty="0" smtClean="0"/>
              <a:t>Communication, comparaison de comportements</a:t>
            </a:r>
          </a:p>
          <a:p>
            <a:pPr lvl="1"/>
            <a:r>
              <a:rPr lang="fr-CA" sz="2000" dirty="0" smtClean="0"/>
              <a:t>Négociation et rapprochement des points de vue</a:t>
            </a:r>
          </a:p>
          <a:p>
            <a:pPr lvl="1"/>
            <a:r>
              <a:rPr lang="fr-CA" sz="2000" dirty="0" smtClean="0"/>
              <a:t>Plaisir et </a:t>
            </a:r>
            <a:r>
              <a:rPr lang="fr-CA" sz="2000" dirty="0"/>
              <a:t>b</a:t>
            </a:r>
            <a:r>
              <a:rPr lang="fr-CA" sz="2000" dirty="0" smtClean="0"/>
              <a:t>ien-être</a:t>
            </a:r>
          </a:p>
          <a:p>
            <a:pPr lvl="1"/>
            <a:r>
              <a:rPr lang="fr-CA" sz="2000" dirty="0" smtClean="0"/>
              <a:t>Apprentissages et Développement de notre potentiel</a:t>
            </a:r>
          </a:p>
          <a:p>
            <a:pPr lvl="1"/>
            <a:r>
              <a:rPr lang="fr-CA" sz="2000" dirty="0" smtClean="0"/>
              <a:t>Collaboration vers un but (Loisir, travail, entraide …)</a:t>
            </a:r>
          </a:p>
          <a:p>
            <a:pPr lvl="1"/>
            <a:r>
              <a:rPr lang="fr-CA" sz="2000" dirty="0" smtClean="0"/>
              <a:t>Compétition </a:t>
            </a:r>
          </a:p>
          <a:p>
            <a:pPr lvl="1"/>
            <a:endParaRPr lang="fr-CA" sz="1100" dirty="0" smtClean="0"/>
          </a:p>
          <a:p>
            <a:r>
              <a:rPr lang="fr-CA" sz="2400" dirty="0" smtClean="0"/>
              <a:t>Les groupes sont aussi </a:t>
            </a:r>
          </a:p>
          <a:p>
            <a:pPr lvl="1"/>
            <a:r>
              <a:rPr lang="fr-CA" sz="2000" dirty="0" smtClean="0"/>
              <a:t>Une source de pression sociale</a:t>
            </a:r>
          </a:p>
          <a:p>
            <a:pPr lvl="1"/>
            <a:r>
              <a:rPr lang="fr-CA" sz="2000" dirty="0" smtClean="0"/>
              <a:t>Un contexte qui réduit la responsabilité personnelle et qui peut conduire à des décisions irréfléchies</a:t>
            </a:r>
          </a:p>
          <a:p>
            <a:pPr lvl="1"/>
            <a:r>
              <a:rPr lang="fr-CA" sz="2000" dirty="0" smtClean="0"/>
              <a:t>Parfois une source de stress</a:t>
            </a:r>
          </a:p>
          <a:p>
            <a:pPr lvl="1"/>
            <a:endParaRPr lang="fr-CA" sz="2000" dirty="0" smtClean="0"/>
          </a:p>
        </p:txBody>
      </p:sp>
      <p:pic>
        <p:nvPicPr>
          <p:cNvPr id="4" name="Image 3" descr="conversation.jpg"/>
          <p:cNvPicPr>
            <a:picLocks noChangeAspect="1"/>
          </p:cNvPicPr>
          <p:nvPr/>
        </p:nvPicPr>
        <p:blipFill>
          <a:blip r:embed="rId2" cstate="print"/>
          <a:srcRect t="15319"/>
          <a:stretch>
            <a:fillRect/>
          </a:stretch>
        </p:blipFill>
        <p:spPr>
          <a:xfrm>
            <a:off x="6324600" y="304800"/>
            <a:ext cx="2562225" cy="15163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9600"/>
            <a:ext cx="6629400" cy="1143000"/>
          </a:xfrm>
        </p:spPr>
        <p:txBody>
          <a:bodyPr/>
          <a:lstStyle/>
          <a:p>
            <a:r>
              <a:rPr lang="fr-CA" dirty="0" smtClean="0"/>
              <a:t>Les groupes (suite)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fr-CA" sz="2400" dirty="0"/>
              <a:t>L</a:t>
            </a:r>
            <a:r>
              <a:rPr lang="fr-CA" sz="2400" dirty="0" smtClean="0"/>
              <a:t>a dynamique et la viabilité du groupe dépend:</a:t>
            </a:r>
          </a:p>
          <a:p>
            <a:pPr lvl="1"/>
            <a:r>
              <a:rPr lang="fr-CA" sz="2000" dirty="0" smtClean="0"/>
              <a:t>De l’attitude de chacun: Confiance, enthousiasme, bonne entente, compétitivité, individualisme</a:t>
            </a:r>
          </a:p>
          <a:p>
            <a:pPr lvl="1"/>
            <a:r>
              <a:rPr lang="fr-CA" sz="2000" dirty="0"/>
              <a:t>D</a:t>
            </a:r>
            <a:r>
              <a:rPr lang="fr-CA" sz="2000" dirty="0" smtClean="0"/>
              <a:t>es valeurs de chacun:  Organisation, efficacité, démocratie,  bien-être, échange humain</a:t>
            </a:r>
          </a:p>
          <a:p>
            <a:pPr lvl="1"/>
            <a:r>
              <a:rPr lang="fr-CA" sz="2000" dirty="0"/>
              <a:t>D</a:t>
            </a:r>
            <a:r>
              <a:rPr lang="fr-CA" sz="2000" dirty="0" smtClean="0"/>
              <a:t>es compétences sociales de chacun (timidité, extroversion…)</a:t>
            </a:r>
          </a:p>
          <a:p>
            <a:pPr lvl="1"/>
            <a:r>
              <a:rPr lang="fr-CA" sz="2000" dirty="0" smtClean="0"/>
              <a:t>Des rôles sociaux (meneur, négociateur, comique…) </a:t>
            </a:r>
          </a:p>
          <a:p>
            <a:pPr lvl="1"/>
            <a:r>
              <a:rPr lang="fr-CA" sz="2000" dirty="0" smtClean="0"/>
              <a:t>Des obstacles relationnels:  conflits, cliques, luttes de pouvoir, buts individuels</a:t>
            </a:r>
          </a:p>
          <a:p>
            <a:pPr lvl="1"/>
            <a:endParaRPr lang="fr-CA" sz="2000" dirty="0" smtClean="0"/>
          </a:p>
          <a:p>
            <a:pPr lvl="1"/>
            <a:endParaRPr lang="fr-CA" sz="1100" dirty="0" smtClean="0"/>
          </a:p>
          <a:p>
            <a:endParaRPr lang="fr-CA" dirty="0"/>
          </a:p>
        </p:txBody>
      </p:sp>
      <p:pic>
        <p:nvPicPr>
          <p:cNvPr id="4" name="Image 3" descr="conversation.jpg"/>
          <p:cNvPicPr>
            <a:picLocks noChangeAspect="1"/>
          </p:cNvPicPr>
          <p:nvPr/>
        </p:nvPicPr>
        <p:blipFill>
          <a:blip r:embed="rId2" cstate="print"/>
          <a:srcRect t="15319"/>
          <a:stretch>
            <a:fillRect/>
          </a:stretch>
        </p:blipFill>
        <p:spPr>
          <a:xfrm>
            <a:off x="6324600" y="304800"/>
            <a:ext cx="2562225" cy="15163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5334000" cy="655638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La pression sociale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Influences du groupe sur nos attitudes &amp; comportements</a:t>
            </a:r>
          </a:p>
          <a:p>
            <a:pPr lvl="1"/>
            <a:r>
              <a:rPr lang="fr-CA" sz="2000" dirty="0" smtClean="0"/>
              <a:t>Impact est fort parce qu’on a envie d’être solidaire, d’être considéré positivement, plus cool</a:t>
            </a:r>
          </a:p>
          <a:p>
            <a:pPr lvl="1"/>
            <a:endParaRPr lang="fr-CA" sz="1200" dirty="0" smtClean="0"/>
          </a:p>
          <a:p>
            <a:r>
              <a:rPr lang="fr-CA" sz="2400" dirty="0" smtClean="0"/>
              <a:t>Elle est positive quand elle vise à favoriser</a:t>
            </a:r>
          </a:p>
          <a:p>
            <a:pPr lvl="1"/>
            <a:r>
              <a:rPr lang="fr-CA" sz="2000" dirty="0" smtClean="0"/>
              <a:t>La courtoisie, le respect, l’arrêt des conflits, l’arrêt des excès</a:t>
            </a:r>
          </a:p>
          <a:p>
            <a:endParaRPr lang="fr-CA" sz="1200" dirty="0" smtClean="0"/>
          </a:p>
          <a:p>
            <a:r>
              <a:rPr lang="fr-CA" sz="2400" dirty="0" smtClean="0"/>
              <a:t>Elle propage  parfois des modes </a:t>
            </a:r>
          </a:p>
          <a:p>
            <a:pPr lvl="1"/>
            <a:r>
              <a:rPr lang="fr-CA" sz="2000" dirty="0" smtClean="0"/>
              <a:t>Style vestimentaire, jeux, activités</a:t>
            </a:r>
          </a:p>
          <a:p>
            <a:pPr lvl="1"/>
            <a:endParaRPr lang="fr-CA" sz="1200" dirty="0" smtClean="0"/>
          </a:p>
          <a:p>
            <a:r>
              <a:rPr lang="fr-CA" sz="2400" dirty="0" smtClean="0"/>
              <a:t>Elle pousse parfois à mettre notre jugement de côté</a:t>
            </a:r>
          </a:p>
          <a:p>
            <a:pPr lvl="1"/>
            <a:r>
              <a:rPr lang="fr-CA" sz="2000" dirty="0" smtClean="0"/>
              <a:t>Expériences nouvelles ou risquées (Cigarettes, drogue, alcool, vols …)</a:t>
            </a:r>
          </a:p>
          <a:p>
            <a:pPr lvl="1"/>
            <a:r>
              <a:rPr lang="fr-CA" sz="2000" dirty="0" smtClean="0"/>
              <a:t>Rejet de personnes, délinquance…</a:t>
            </a:r>
          </a:p>
          <a:p>
            <a:pPr lvl="1"/>
            <a:endParaRPr lang="fr-CA" sz="2000" dirty="0" smtClean="0"/>
          </a:p>
          <a:p>
            <a:endParaRPr lang="fr-CA" sz="2400" dirty="0"/>
          </a:p>
        </p:txBody>
      </p:sp>
      <p:pic>
        <p:nvPicPr>
          <p:cNvPr id="4" name="Image 3" descr="peer-pressure.jpg"/>
          <p:cNvPicPr>
            <a:picLocks noChangeAspect="1"/>
          </p:cNvPicPr>
          <p:nvPr/>
        </p:nvPicPr>
        <p:blipFill>
          <a:blip r:embed="rId2" cstate="print"/>
          <a:srcRect l="4800" b="9600"/>
          <a:stretch>
            <a:fillRect/>
          </a:stretch>
        </p:blipFill>
        <p:spPr>
          <a:xfrm>
            <a:off x="6349796" y="228600"/>
            <a:ext cx="2514804" cy="17910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018410"/>
            <a:ext cx="51096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Plus ou moins influençables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16825"/>
            <a:ext cx="8229600" cy="3480330"/>
          </a:xfrm>
        </p:spPr>
        <p:txBody>
          <a:bodyPr/>
          <a:lstStyle/>
          <a:p>
            <a:r>
              <a:rPr lang="fr-FR" dirty="0" smtClean="0"/>
              <a:t>On peut être plus influençable quand:</a:t>
            </a:r>
          </a:p>
          <a:p>
            <a:pPr lvl="1"/>
            <a:r>
              <a:rPr lang="fr-FR" dirty="0" smtClean="0"/>
              <a:t>On veut trop être accepté</a:t>
            </a:r>
          </a:p>
          <a:p>
            <a:pPr lvl="1"/>
            <a:r>
              <a:rPr lang="fr-FR" dirty="0" smtClean="0"/>
              <a:t>On cherche un sens à la vie</a:t>
            </a:r>
          </a:p>
          <a:p>
            <a:pPr lvl="1"/>
            <a:r>
              <a:rPr lang="fr-FR" dirty="0" smtClean="0"/>
              <a:t>On veut se distinguer </a:t>
            </a:r>
          </a:p>
          <a:p>
            <a:pPr lvl="1"/>
            <a:r>
              <a:rPr lang="fr-FR" dirty="0" smtClean="0"/>
              <a:t>On a moins confiance en soi</a:t>
            </a:r>
          </a:p>
          <a:p>
            <a:pPr lvl="1"/>
            <a:r>
              <a:rPr lang="fr-FR" dirty="0" smtClean="0"/>
              <a:t>Quand les choses ne vont pas comme on veut</a:t>
            </a:r>
          </a:p>
          <a:p>
            <a:pPr lvl="1"/>
            <a:endParaRPr lang="fr-FR" dirty="0"/>
          </a:p>
        </p:txBody>
      </p:sp>
      <p:pic>
        <p:nvPicPr>
          <p:cNvPr id="4" name="Image 3" descr="guru-crystal-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32" y="-1"/>
            <a:ext cx="3577167" cy="26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5486400" cy="914400"/>
          </a:xfrm>
        </p:spPr>
        <p:txBody>
          <a:bodyPr/>
          <a:lstStyle/>
          <a:p>
            <a:r>
              <a:rPr lang="fr-CA" dirty="0" smtClean="0"/>
              <a:t>Le regard des autres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Le regard des autres compte plus pour nous qu’on le pense</a:t>
            </a:r>
          </a:p>
          <a:p>
            <a:endParaRPr lang="fr-CA" sz="1100" dirty="0" smtClean="0"/>
          </a:p>
          <a:p>
            <a:r>
              <a:rPr lang="fr-CA" sz="2400" dirty="0" smtClean="0"/>
              <a:t>Le feedback positif procure</a:t>
            </a:r>
          </a:p>
          <a:p>
            <a:pPr lvl="1"/>
            <a:r>
              <a:rPr lang="fr-CA" sz="2000" dirty="0" smtClean="0"/>
              <a:t>Encouragement, confiance en soi, sentiment d’appartenance</a:t>
            </a:r>
          </a:p>
          <a:p>
            <a:pPr lvl="1"/>
            <a:endParaRPr lang="fr-CA" sz="1100" dirty="0" smtClean="0"/>
          </a:p>
          <a:p>
            <a:r>
              <a:rPr lang="fr-CA" sz="2400" dirty="0" smtClean="0"/>
              <a:t>Le feedback négatif est aussi très utile</a:t>
            </a:r>
          </a:p>
          <a:p>
            <a:pPr lvl="1"/>
            <a:r>
              <a:rPr lang="fr-CA" sz="2000" dirty="0" smtClean="0"/>
              <a:t>La critique constructive incite à la réflexion ou aux remises en question de nos actions</a:t>
            </a:r>
          </a:p>
          <a:p>
            <a:pPr lvl="1"/>
            <a:r>
              <a:rPr lang="fr-CA" sz="2000" dirty="0" smtClean="0"/>
              <a:t>Peut être pris comme une suggestion, une critique ou une insulte </a:t>
            </a:r>
          </a:p>
          <a:p>
            <a:pPr lvl="1"/>
            <a:endParaRPr lang="fr-CA" sz="1100" dirty="0" smtClean="0"/>
          </a:p>
          <a:p>
            <a:r>
              <a:rPr lang="fr-CA" sz="2400" dirty="0" smtClean="0"/>
              <a:t>Effet du feedback négatif dépend de la source et de soi </a:t>
            </a:r>
          </a:p>
          <a:p>
            <a:pPr lvl="1"/>
            <a:r>
              <a:rPr lang="fr-CA" sz="2000" dirty="0" smtClean="0"/>
              <a:t>Source:  Un proche avec des opinions équilibrés vs une personne avec un besoin de se rehausser ou un biais négatif</a:t>
            </a:r>
          </a:p>
          <a:p>
            <a:pPr lvl="1"/>
            <a:r>
              <a:rPr lang="fr-CA" sz="2000" dirty="0" smtClean="0"/>
              <a:t>Soi:  Périodes où on est plus ou moins sensible à la critique</a:t>
            </a:r>
          </a:p>
          <a:p>
            <a:pPr lvl="1"/>
            <a:endParaRPr lang="fr-CA" sz="2000" dirty="0" smtClean="0"/>
          </a:p>
          <a:p>
            <a:endParaRPr lang="fr-CA" sz="2400" dirty="0" smtClean="0"/>
          </a:p>
        </p:txBody>
      </p:sp>
      <p:pic>
        <p:nvPicPr>
          <p:cNvPr id="4" name="Image 3" descr="SocialJudgment.jpg"/>
          <p:cNvPicPr>
            <a:picLocks noChangeAspect="1"/>
          </p:cNvPicPr>
          <p:nvPr/>
        </p:nvPicPr>
        <p:blipFill>
          <a:blip r:embed="rId2" cstate="print"/>
          <a:srcRect t="8889" r="4500"/>
          <a:stretch>
            <a:fillRect/>
          </a:stretch>
        </p:blipFill>
        <p:spPr>
          <a:xfrm>
            <a:off x="6361551" y="152400"/>
            <a:ext cx="2603214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Questions de base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nommer des effets positifs des interactions avec les autres?                                                                    ________________  ________________  ________________</a:t>
            </a:r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>
              <a:buFont typeface="Calibri" pitchFamily="34" charset="0"/>
              <a:buAutoNum type="arabicParenR"/>
            </a:pPr>
            <a:r>
              <a:rPr lang="fr-CA" sz="2400" dirty="0" smtClean="0"/>
              <a:t>Qu’est ce qui peut causer les malentendus et les disputes?                                                         ________________  ________________  ________________</a:t>
            </a:r>
            <a:endParaRPr lang="fr-CA" sz="1200" dirty="0" smtClean="0"/>
          </a:p>
          <a:p>
            <a:pPr marL="457200" indent="-457200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nommer des effets négatifs des stéréotypes?   ________________  ________________  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 regard des autres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Effets négatifs du jugement social</a:t>
            </a:r>
          </a:p>
          <a:p>
            <a:pPr lvl="1"/>
            <a:r>
              <a:rPr lang="fr-CA" sz="2000" dirty="0" smtClean="0"/>
              <a:t>Peur d’être jugée négativement, d’être ridiculisé ou humilié</a:t>
            </a:r>
          </a:p>
          <a:p>
            <a:pPr lvl="1"/>
            <a:r>
              <a:rPr lang="fr-CA" sz="2000" dirty="0" smtClean="0"/>
              <a:t>Les jugements négatifs peuvent à la longue produire une baisse de confiance ou d’estime de soi</a:t>
            </a:r>
          </a:p>
          <a:p>
            <a:pPr lvl="1"/>
            <a:r>
              <a:rPr lang="fr-CA" sz="2000" dirty="0" smtClean="0"/>
              <a:t>Il faut être fier de soi et savoir ce qu’on vaut car si notre perception de notre propre valeur dépend du jugement des autres, on est sujet à la détresse ou la dépression</a:t>
            </a:r>
          </a:p>
          <a:p>
            <a:pPr lvl="1"/>
            <a:endParaRPr lang="fr-CA" sz="1200" dirty="0" smtClean="0"/>
          </a:p>
          <a:p>
            <a:pPr lvl="1"/>
            <a:endParaRPr lang="fr-CA" sz="2000" dirty="0" smtClean="0"/>
          </a:p>
          <a:p>
            <a:pPr lvl="1">
              <a:buNone/>
            </a:pPr>
            <a:endParaRPr lang="fr-CA" sz="2000" dirty="0" smtClean="0"/>
          </a:p>
          <a:p>
            <a:pPr lvl="1">
              <a:buNone/>
            </a:pPr>
            <a:endParaRPr lang="fr-CA" sz="1100" dirty="0" smtClean="0"/>
          </a:p>
          <a:p>
            <a:endParaRPr lang="fr-CA" dirty="0"/>
          </a:p>
        </p:txBody>
      </p:sp>
      <p:pic>
        <p:nvPicPr>
          <p:cNvPr id="5" name="Image 4" descr="SocialJudgment.jpg"/>
          <p:cNvPicPr>
            <a:picLocks noChangeAspect="1"/>
          </p:cNvPicPr>
          <p:nvPr/>
        </p:nvPicPr>
        <p:blipFill>
          <a:blip r:embed="rId2" cstate="print"/>
          <a:srcRect t="8889" r="4500"/>
          <a:stretch>
            <a:fillRect/>
          </a:stretch>
        </p:blipFill>
        <p:spPr>
          <a:xfrm>
            <a:off x="6479880" y="152400"/>
            <a:ext cx="248488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Jugements </a:t>
            </a:r>
            <a:br>
              <a:rPr lang="fr-CA" dirty="0" smtClean="0"/>
            </a:br>
            <a:r>
              <a:rPr lang="fr-CA" dirty="0" smtClean="0"/>
              <a:t>et stéréotypes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648200"/>
          </a:xfrm>
        </p:spPr>
        <p:txBody>
          <a:bodyPr>
            <a:normAutofit fontScale="40000" lnSpcReduction="20000"/>
          </a:bodyPr>
          <a:lstStyle/>
          <a:p>
            <a:r>
              <a:rPr lang="fr-CA" sz="5500" dirty="0" smtClean="0"/>
              <a:t>Juger est naturel</a:t>
            </a:r>
          </a:p>
          <a:p>
            <a:pPr lvl="1"/>
            <a:r>
              <a:rPr lang="fr-CA" sz="4200" dirty="0" smtClean="0"/>
              <a:t>On a tendance à évaluer les gens par rapport à ce qu’on connait (culture, habitudes, valeurs, attitudes)</a:t>
            </a:r>
          </a:p>
          <a:p>
            <a:pPr lvl="1"/>
            <a:r>
              <a:rPr lang="fr-CA" sz="4200" dirty="0" smtClean="0"/>
              <a:t>On a aussi tendance à préférer les gens qui nous ressemblent</a:t>
            </a:r>
          </a:p>
          <a:p>
            <a:pPr lvl="1"/>
            <a:r>
              <a:rPr lang="fr-CA" sz="4200" dirty="0" smtClean="0"/>
              <a:t>On voit plus clairement les différences que les similarités entre nous et les autres</a:t>
            </a:r>
          </a:p>
          <a:p>
            <a:pPr lvl="1"/>
            <a:endParaRPr lang="fr-CA" sz="1600" dirty="0" smtClean="0"/>
          </a:p>
          <a:p>
            <a:r>
              <a:rPr lang="fr-CA" sz="5500" dirty="0" smtClean="0"/>
              <a:t>Juger trop vite est dangereux</a:t>
            </a:r>
          </a:p>
          <a:p>
            <a:pPr lvl="1"/>
            <a:r>
              <a:rPr lang="fr-CA" sz="4200" dirty="0" smtClean="0"/>
              <a:t>Pour simplifier, on classe souvent les gens et les actions sur la base de peu d’infos</a:t>
            </a:r>
          </a:p>
          <a:p>
            <a:pPr lvl="1"/>
            <a:r>
              <a:rPr lang="fr-CA" sz="4200" dirty="0" smtClean="0"/>
              <a:t>On utilise parfois sans le savoir des préjugés  ou des stéréotypes au lieu d’informations réelles (Ex: Intello = pas sportif, Réservé = Pas sociable, </a:t>
            </a:r>
            <a:r>
              <a:rPr lang="fr-CA" sz="4200" dirty="0" err="1" smtClean="0"/>
              <a:t>Etranger</a:t>
            </a:r>
            <a:r>
              <a:rPr lang="fr-CA" sz="4200" dirty="0" smtClean="0"/>
              <a:t> = habitudes bizarres)</a:t>
            </a:r>
          </a:p>
          <a:p>
            <a:pPr lvl="1"/>
            <a:r>
              <a:rPr lang="fr-CA" sz="4200" dirty="0" smtClean="0"/>
              <a:t>Les jugements négatifs favorisent la méfiance et le mépris</a:t>
            </a:r>
          </a:p>
          <a:p>
            <a:pPr lvl="1"/>
            <a:r>
              <a:rPr lang="fr-CA" sz="4200" dirty="0" smtClean="0"/>
              <a:t>La méfiance est contagieuse, devient réciproque et favorise les conflits</a:t>
            </a:r>
          </a:p>
          <a:p>
            <a:pPr lvl="1"/>
            <a:endParaRPr lang="fr-CA" sz="3200" dirty="0" smtClean="0"/>
          </a:p>
          <a:p>
            <a:r>
              <a:rPr lang="fr-CA" sz="5500" dirty="0" smtClean="0"/>
              <a:t>Les différences individuelles sont la principale richesse de la société</a:t>
            </a:r>
          </a:p>
          <a:p>
            <a:pPr lvl="1"/>
            <a:r>
              <a:rPr lang="fr-CA" sz="4300" dirty="0" smtClean="0"/>
              <a:t>Si tout le monde était fait selon un modèle unique on aurait peu de compétences, peu de créativité et peu de capacité de s’adapter à différentes situations</a:t>
            </a:r>
          </a:p>
          <a:p>
            <a:pPr lvl="1"/>
            <a:endParaRPr lang="fr-CA" sz="4300" dirty="0" smtClean="0"/>
          </a:p>
        </p:txBody>
      </p:sp>
      <p:pic>
        <p:nvPicPr>
          <p:cNvPr id="5" name="Image 4" descr="cartoon-personalities-tags.jpg"/>
          <p:cNvPicPr>
            <a:picLocks noChangeAspect="1"/>
          </p:cNvPicPr>
          <p:nvPr/>
        </p:nvPicPr>
        <p:blipFill>
          <a:blip r:embed="rId2" cstate="print"/>
          <a:srcRect l="71405" t="78062" r="15868" b="6644"/>
          <a:stretch>
            <a:fillRect/>
          </a:stretch>
        </p:blipFill>
        <p:spPr>
          <a:xfrm>
            <a:off x="7162800" y="304800"/>
            <a:ext cx="733385" cy="842010"/>
          </a:xfrm>
          <a:prstGeom prst="rect">
            <a:avLst/>
          </a:prstGeom>
        </p:spPr>
      </p:pic>
      <p:pic>
        <p:nvPicPr>
          <p:cNvPr id="6" name="Image 5" descr="cartoon-personalities-tags.jpg"/>
          <p:cNvPicPr>
            <a:picLocks noChangeAspect="1"/>
          </p:cNvPicPr>
          <p:nvPr/>
        </p:nvPicPr>
        <p:blipFill>
          <a:blip r:embed="rId2" cstate="print"/>
          <a:srcRect l="87273" b="84706"/>
          <a:stretch>
            <a:fillRect/>
          </a:stretch>
        </p:blipFill>
        <p:spPr>
          <a:xfrm>
            <a:off x="8077200" y="304800"/>
            <a:ext cx="733416" cy="841978"/>
          </a:xfrm>
          <a:prstGeom prst="rect">
            <a:avLst/>
          </a:prstGeom>
        </p:spPr>
      </p:pic>
      <p:pic>
        <p:nvPicPr>
          <p:cNvPr id="7" name="Image 6" descr="cartoon-personalities-tags.jpg"/>
          <p:cNvPicPr>
            <a:picLocks noChangeAspect="1"/>
          </p:cNvPicPr>
          <p:nvPr/>
        </p:nvPicPr>
        <p:blipFill>
          <a:blip r:embed="rId2" cstate="print"/>
          <a:srcRect l="71405" t="19931" r="14281" b="64775"/>
          <a:stretch>
            <a:fillRect/>
          </a:stretch>
        </p:blipFill>
        <p:spPr>
          <a:xfrm>
            <a:off x="7620000" y="1219200"/>
            <a:ext cx="824779" cy="8419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Jugements </a:t>
            </a:r>
            <a:br>
              <a:rPr lang="fr-CA" dirty="0" smtClean="0"/>
            </a:br>
            <a:r>
              <a:rPr lang="fr-CA" dirty="0" smtClean="0"/>
              <a:t>et stéréotypes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343400"/>
          </a:xfrm>
        </p:spPr>
        <p:txBody>
          <a:bodyPr>
            <a:normAutofit fontScale="92500"/>
          </a:bodyPr>
          <a:lstStyle/>
          <a:p>
            <a:r>
              <a:rPr lang="fr-CA" sz="2600" dirty="0" smtClean="0"/>
              <a:t>Catégoriser les gens est simpliste </a:t>
            </a:r>
          </a:p>
          <a:p>
            <a:pPr lvl="1"/>
            <a:r>
              <a:rPr lang="fr-CA" sz="2200" dirty="0" smtClean="0"/>
              <a:t>La personnalité des gens est complexe et varie selon les situations</a:t>
            </a:r>
          </a:p>
          <a:p>
            <a:pPr lvl="1"/>
            <a:r>
              <a:rPr lang="fr-CA" sz="2200" dirty="0" smtClean="0"/>
              <a:t>Réduire une personne à une dimension est méprisant et peut refléter de la peur ou de la méfiance face aux différences individuelles</a:t>
            </a:r>
          </a:p>
          <a:p>
            <a:pPr lvl="1"/>
            <a:r>
              <a:rPr lang="fr-CA" sz="2200" dirty="0" smtClean="0"/>
              <a:t>Reconnaitre la complexité de chaque personne l’encourage à se développer et à se rapprocher des autres au lieu de s’isoler</a:t>
            </a:r>
          </a:p>
          <a:p>
            <a:pPr lvl="1"/>
            <a:endParaRPr lang="fr-CA" sz="1300" dirty="0" smtClean="0"/>
          </a:p>
          <a:p>
            <a:r>
              <a:rPr lang="fr-CA" sz="2600" dirty="0" smtClean="0"/>
              <a:t>Accepter les différences </a:t>
            </a:r>
          </a:p>
          <a:p>
            <a:pPr lvl="1"/>
            <a:r>
              <a:rPr lang="fr-CA" sz="2200" dirty="0" smtClean="0"/>
              <a:t>N</a:t>
            </a:r>
            <a:r>
              <a:rPr lang="fr-CA" sz="2000" dirty="0" smtClean="0"/>
              <a:t>ous permet  d’apprendre (Ex: Expériences spéciales d’un aveugle ou d’un étranger)</a:t>
            </a:r>
          </a:p>
          <a:p>
            <a:pPr lvl="1"/>
            <a:r>
              <a:rPr lang="fr-CA" sz="2000" dirty="0" smtClean="0"/>
              <a:t>R</a:t>
            </a:r>
            <a:r>
              <a:rPr lang="fr-CA" sz="2200" dirty="0" smtClean="0"/>
              <a:t>éduit la distance entre les gens &amp; Favorise les communications</a:t>
            </a:r>
          </a:p>
          <a:p>
            <a:pPr lvl="1"/>
            <a:r>
              <a:rPr lang="fr-CA" sz="2200" dirty="0" smtClean="0"/>
              <a:t>Réduit la probabilité de conflits</a:t>
            </a:r>
            <a:endParaRPr lang="fr-CA" sz="2200" dirty="0"/>
          </a:p>
        </p:txBody>
      </p:sp>
      <p:pic>
        <p:nvPicPr>
          <p:cNvPr id="4" name="Image 3" descr="cartoon-personalities-tags.jpg"/>
          <p:cNvPicPr>
            <a:picLocks noChangeAspect="1"/>
          </p:cNvPicPr>
          <p:nvPr/>
        </p:nvPicPr>
        <p:blipFill>
          <a:blip r:embed="rId2" cstate="print"/>
          <a:srcRect l="71405" t="78062" r="15868" b="6644"/>
          <a:stretch>
            <a:fillRect/>
          </a:stretch>
        </p:blipFill>
        <p:spPr>
          <a:xfrm>
            <a:off x="7162800" y="228600"/>
            <a:ext cx="733385" cy="842010"/>
          </a:xfrm>
          <a:prstGeom prst="rect">
            <a:avLst/>
          </a:prstGeom>
        </p:spPr>
      </p:pic>
      <p:pic>
        <p:nvPicPr>
          <p:cNvPr id="5" name="Image 4" descr="cartoon-personalities-tags.jpg"/>
          <p:cNvPicPr>
            <a:picLocks noChangeAspect="1"/>
          </p:cNvPicPr>
          <p:nvPr/>
        </p:nvPicPr>
        <p:blipFill>
          <a:blip r:embed="rId2" cstate="print"/>
          <a:srcRect l="71405" t="19931" r="14281" b="64775"/>
          <a:stretch>
            <a:fillRect/>
          </a:stretch>
        </p:blipFill>
        <p:spPr>
          <a:xfrm>
            <a:off x="7620000" y="1143000"/>
            <a:ext cx="824779" cy="841946"/>
          </a:xfrm>
          <a:prstGeom prst="rect">
            <a:avLst/>
          </a:prstGeom>
        </p:spPr>
      </p:pic>
      <p:pic>
        <p:nvPicPr>
          <p:cNvPr id="6" name="Image 5" descr="cartoon-personalities-tags.jpg"/>
          <p:cNvPicPr>
            <a:picLocks noChangeAspect="1"/>
          </p:cNvPicPr>
          <p:nvPr/>
        </p:nvPicPr>
        <p:blipFill>
          <a:blip r:embed="rId2" cstate="print"/>
          <a:srcRect l="87273" b="84706"/>
          <a:stretch>
            <a:fillRect/>
          </a:stretch>
        </p:blipFill>
        <p:spPr>
          <a:xfrm>
            <a:off x="8077200" y="228600"/>
            <a:ext cx="733416" cy="8419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Questions finales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nommer des effets positifs des interactions avec les autres?                                                                    ________________  ________________  ________________</a:t>
            </a:r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>
              <a:buFont typeface="Calibri" pitchFamily="34" charset="0"/>
              <a:buAutoNum type="arabicParenR"/>
            </a:pPr>
            <a:r>
              <a:rPr lang="fr-CA" sz="2400" dirty="0" smtClean="0"/>
              <a:t>Qu’est ce qui peut causer les malentendus et les disputes?                                                         ________________  ________________  ________________</a:t>
            </a:r>
            <a:endParaRPr lang="fr-CA" sz="1200" dirty="0" smtClean="0"/>
          </a:p>
          <a:p>
            <a:pPr marL="457200" indent="-457200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nommer des effets négatifs des stéréotypes?   ________________  ________________  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51054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instincts sociaux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3733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Les humains sont des animaux ultra-sociaux</a:t>
            </a:r>
            <a:endParaRPr lang="fr-CA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On s’attache à nos proches</a:t>
            </a:r>
            <a:endParaRPr lang="fr-CA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On a besoin d’être aimé et apprécié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On a envie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d’interagir avec les autres pour se sécuriser et pour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apprendre</a:t>
            </a:r>
          </a:p>
          <a:p>
            <a:pPr lvl="1">
              <a:spcBef>
                <a:spcPts val="0"/>
              </a:spcBef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On coopère ensemble pour augmenter nos capacités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compétitionne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entre nous pour des ressources, de l’influence</a:t>
            </a:r>
          </a:p>
          <a:p>
            <a:pPr lvl="0">
              <a:spcBef>
                <a:spcPts val="0"/>
              </a:spcBef>
            </a:pPr>
            <a:endParaRPr lang="fr-CA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sz="8000" dirty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3175" t="7926" r="2699" b="9017"/>
          <a:stretch/>
        </p:blipFill>
        <p:spPr>
          <a:xfrm>
            <a:off x="5562600" y="152400"/>
            <a:ext cx="3424646" cy="2261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5486400" cy="1143000"/>
          </a:xfrm>
        </p:spPr>
        <p:txBody>
          <a:bodyPr/>
          <a:lstStyle/>
          <a:p>
            <a:r>
              <a:rPr lang="fr-CA" sz="4000" dirty="0" smtClean="0"/>
              <a:t>Les interactions sociales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191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Un besoin essentiel 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L’isolement peut causer de l’anxiété et de la dépression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En dépression, les proches sont la meilleur thérapie</a:t>
            </a:r>
          </a:p>
          <a:p>
            <a:pPr>
              <a:spcBef>
                <a:spcPts val="0"/>
              </a:spcBef>
            </a:pPr>
            <a:endParaRPr lang="fr-CA" sz="1100" dirty="0" smtClean="0"/>
          </a:p>
          <a:p>
            <a:pPr>
              <a:spcBef>
                <a:spcPts val="0"/>
              </a:spcBef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Contacts sociaux servent à:</a:t>
            </a:r>
          </a:p>
          <a:p>
            <a:pPr lvl="1">
              <a:spcBef>
                <a:spcPts val="0"/>
              </a:spcBef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Réduire notre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stress, nous réconforter, se sentir accepté 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Augmenter notre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otivation, notre confiance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en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soi, notre plaisir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Nous informer et apprendre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Comparer nos habitudes, nos opinions, nos valeurs</a:t>
            </a:r>
          </a:p>
          <a:p>
            <a:pPr lvl="1"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Construire des souvenirs partagés</a:t>
            </a:r>
          </a:p>
          <a:p>
            <a:pPr lvl="1">
              <a:spcBef>
                <a:spcPts val="0"/>
              </a:spcBef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friendschildren.jpg"/>
          <p:cNvPicPr>
            <a:picLocks noChangeAspect="1"/>
          </p:cNvPicPr>
          <p:nvPr/>
        </p:nvPicPr>
        <p:blipFill>
          <a:blip r:embed="rId2" cstate="print"/>
          <a:srcRect l="11105" t="3013" r="7404" b="18075"/>
          <a:stretch>
            <a:fillRect/>
          </a:stretch>
        </p:blipFill>
        <p:spPr>
          <a:xfrm>
            <a:off x="5791200" y="136004"/>
            <a:ext cx="3193248" cy="18998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724400" cy="1143000"/>
          </a:xfrm>
        </p:spPr>
        <p:txBody>
          <a:bodyPr/>
          <a:lstStyle/>
          <a:p>
            <a:r>
              <a:rPr lang="fr-FR" dirty="0" smtClean="0"/>
              <a:t>L’amitié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153400" cy="36877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Une relation de sympathie qui perdure</a:t>
            </a:r>
          </a:p>
          <a:p>
            <a:endParaRPr lang="fr-FR" sz="1100" dirty="0" smtClean="0"/>
          </a:p>
          <a:p>
            <a:r>
              <a:rPr lang="fr-FR" sz="2800" dirty="0" smtClean="0"/>
              <a:t>Une envie de partager des expériences</a:t>
            </a:r>
          </a:p>
          <a:p>
            <a:endParaRPr lang="fr-FR" sz="1100" dirty="0" smtClean="0"/>
          </a:p>
          <a:p>
            <a:r>
              <a:rPr lang="fr-FR" sz="2800" dirty="0" smtClean="0"/>
              <a:t>Une source de réconfort </a:t>
            </a:r>
          </a:p>
          <a:p>
            <a:endParaRPr lang="fr-FR" sz="1100" dirty="0" smtClean="0"/>
          </a:p>
          <a:p>
            <a:r>
              <a:rPr lang="fr-FR" sz="2800" dirty="0"/>
              <a:t>B</a:t>
            </a:r>
            <a:r>
              <a:rPr lang="fr-FR" sz="2800" dirty="0" smtClean="0"/>
              <a:t>asée sur une complicité qui peut varier avec le temps et les évènements</a:t>
            </a:r>
            <a:endParaRPr lang="fr-FR" sz="2800" dirty="0"/>
          </a:p>
        </p:txBody>
      </p:sp>
      <p:pic>
        <p:nvPicPr>
          <p:cNvPr id="4" name="Image 3" descr="01-girls-hugging-as-best-frien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52400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5181600" cy="990600"/>
          </a:xfrm>
        </p:spPr>
        <p:txBody>
          <a:bodyPr/>
          <a:lstStyle/>
          <a:p>
            <a:r>
              <a:rPr lang="fr-CA" dirty="0" smtClean="0"/>
              <a:t>La complicité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r>
              <a:rPr lang="fr-CA" sz="2600" dirty="0" smtClean="0"/>
              <a:t>Quand des personnes </a:t>
            </a:r>
          </a:p>
          <a:p>
            <a:pPr lvl="1"/>
            <a:r>
              <a:rPr lang="fr-CA" sz="2200" dirty="0" smtClean="0"/>
              <a:t>Sont à l’aise et en confiance avec l’autre</a:t>
            </a:r>
          </a:p>
          <a:p>
            <a:pPr lvl="1"/>
            <a:r>
              <a:rPr lang="fr-CA" sz="2200" dirty="0" smtClean="0"/>
              <a:t>Se sentent écoutées et comprises </a:t>
            </a:r>
          </a:p>
          <a:p>
            <a:pPr lvl="1"/>
            <a:r>
              <a:rPr lang="fr-CA" sz="2200" dirty="0" smtClean="0"/>
              <a:t>Ont des intérêts communs, des expériences communes </a:t>
            </a:r>
          </a:p>
          <a:p>
            <a:pPr lvl="1"/>
            <a:r>
              <a:rPr lang="fr-CA" sz="2200" dirty="0" smtClean="0"/>
              <a:t>Ont des réactions similaires aux situations</a:t>
            </a:r>
          </a:p>
          <a:p>
            <a:pPr lvl="1"/>
            <a:endParaRPr lang="fr-CA" sz="1200" dirty="0" smtClean="0"/>
          </a:p>
          <a:p>
            <a:r>
              <a:rPr lang="fr-CA" sz="2600" dirty="0" smtClean="0"/>
              <a:t>La complicité peut être endommagée </a:t>
            </a:r>
          </a:p>
          <a:p>
            <a:pPr lvl="1"/>
            <a:r>
              <a:rPr lang="fr-CA" sz="2200" dirty="0" smtClean="0"/>
              <a:t>Par les </a:t>
            </a:r>
            <a:r>
              <a:rPr lang="fr-CA" sz="2200" dirty="0"/>
              <a:t>malentendus, les </a:t>
            </a:r>
            <a:r>
              <a:rPr lang="fr-CA" sz="2200" dirty="0" smtClean="0"/>
              <a:t>disputes, </a:t>
            </a:r>
            <a:r>
              <a:rPr lang="fr-CA" sz="2200" dirty="0"/>
              <a:t>l</a:t>
            </a:r>
            <a:r>
              <a:rPr lang="fr-CA" sz="2200" dirty="0" smtClean="0"/>
              <a:t>a jalousie</a:t>
            </a:r>
          </a:p>
          <a:p>
            <a:pPr lvl="1"/>
            <a:r>
              <a:rPr lang="fr-CA" sz="2200" dirty="0" smtClean="0"/>
              <a:t>Par la trahison de la confiance (secrets, mensonges, abandons)</a:t>
            </a:r>
          </a:p>
        </p:txBody>
      </p:sp>
      <p:pic>
        <p:nvPicPr>
          <p:cNvPr id="5" name="Image 4" descr="highfive.jpg"/>
          <p:cNvPicPr>
            <a:picLocks noChangeAspect="1"/>
          </p:cNvPicPr>
          <p:nvPr/>
        </p:nvPicPr>
        <p:blipFill>
          <a:blip r:embed="rId2" cstate="print"/>
          <a:srcRect l="14000" t="13353" r="12000" b="48961"/>
          <a:stretch>
            <a:fillRect/>
          </a:stretch>
        </p:blipFill>
        <p:spPr>
          <a:xfrm>
            <a:off x="6167305" y="228600"/>
            <a:ext cx="2638308" cy="18111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interactions sociales: </a:t>
            </a:r>
            <a:br>
              <a:rPr lang="fr-CA" dirty="0" smtClean="0"/>
            </a:br>
            <a:r>
              <a:rPr lang="fr-CA" dirty="0" smtClean="0"/>
              <a:t>Pas que du bon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Elles peuvent aussi être une source de stress</a:t>
            </a:r>
          </a:p>
          <a:p>
            <a:pPr lvl="1">
              <a:spcBef>
                <a:spcPts val="0"/>
              </a:spcBef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On ne sait pas toujours quoi faire ou dire</a:t>
            </a:r>
          </a:p>
          <a:p>
            <a:pPr lvl="1">
              <a:spcBef>
                <a:spcPts val="0"/>
              </a:spcBef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On ne sait pas comment les autres vont réagir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a parfois 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peur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d’être 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jugé, on a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peur du rejet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On veut parfois trop être apprécié et on peut oublier qui on est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Les différences d’intérêts et de styles peuvent nous frustrer</a:t>
            </a:r>
          </a:p>
          <a:p>
            <a:pPr lvl="1">
              <a:spcBef>
                <a:spcPts val="0"/>
              </a:spcBef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Elles peuvent aussi être une source de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malentendus </a:t>
            </a:r>
            <a:r>
              <a:rPr lang="fr-CA" sz="2400" smtClean="0">
                <a:latin typeface="Arial" pitchFamily="34" charset="0"/>
                <a:cs typeface="Arial" pitchFamily="34" charset="0"/>
              </a:rPr>
              <a:t>ou de conflits</a:t>
            </a: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fr-CA" sz="1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Elles peuvent provoquer de l’anxiété et de la dépression</a:t>
            </a:r>
          </a:p>
          <a:p>
            <a:pPr lvl="1">
              <a:spcBef>
                <a:spcPts val="0"/>
              </a:spcBef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Ex: Conflits, manque de respect, intimidation, abus, manipulation</a:t>
            </a:r>
          </a:p>
          <a:p>
            <a:pPr lvl="1">
              <a:spcBef>
                <a:spcPts val="0"/>
              </a:spcBef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endParaRPr lang="fr-CA" dirty="0"/>
          </a:p>
        </p:txBody>
      </p:sp>
      <p:pic>
        <p:nvPicPr>
          <p:cNvPr id="4" name="Image 3" descr="girls_fighting.jpg"/>
          <p:cNvPicPr>
            <a:picLocks noChangeAspect="1"/>
          </p:cNvPicPr>
          <p:nvPr/>
        </p:nvPicPr>
        <p:blipFill>
          <a:blip r:embed="rId2" cstate="print"/>
          <a:srcRect l="12000" t="8982" r="12000"/>
          <a:stretch>
            <a:fillRect/>
          </a:stretch>
        </p:blipFill>
        <p:spPr>
          <a:xfrm>
            <a:off x="6629400" y="152400"/>
            <a:ext cx="2316480" cy="1853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4872391" cy="1143000"/>
          </a:xfrm>
        </p:spPr>
        <p:txBody>
          <a:bodyPr/>
          <a:lstStyle/>
          <a:p>
            <a:r>
              <a:rPr lang="fr-FR" dirty="0" smtClean="0"/>
              <a:t>Les alliances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7739"/>
            <a:ext cx="8374144" cy="377842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Des gens peuvent s’allier ensemble temporairement avec un but précis </a:t>
            </a:r>
          </a:p>
          <a:p>
            <a:pPr lvl="1"/>
            <a:r>
              <a:rPr lang="fr-FR" sz="2400" dirty="0"/>
              <a:t>T</a:t>
            </a:r>
            <a:r>
              <a:rPr lang="fr-FR" sz="2400" dirty="0" smtClean="0"/>
              <a:t>ravailler en équipe, se soutenir, se défendre </a:t>
            </a:r>
            <a:r>
              <a:rPr lang="is-IS" sz="2400" dirty="0" smtClean="0"/>
              <a:t>…</a:t>
            </a:r>
            <a:endParaRPr lang="fr-FR" sz="2400" dirty="0" smtClean="0"/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2800" dirty="0" err="1" smtClean="0"/>
              <a:t>Helas</a:t>
            </a:r>
            <a:r>
              <a:rPr lang="fr-FR" sz="2800" dirty="0" smtClean="0"/>
              <a:t>, parfois quand des personnes se rapprochent, elles peuvent donner l’impression aux autres qu’ils sont exclus</a:t>
            </a:r>
          </a:p>
          <a:p>
            <a:endParaRPr lang="fr-FR" sz="12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789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4771945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gaffes sociales et les faux pas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89046"/>
            <a:ext cx="8525724" cy="3828155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Parfois on dit ou fait des choses sans penser aux effets sur les autres</a:t>
            </a:r>
          </a:p>
          <a:p>
            <a:pPr lvl="1"/>
            <a:r>
              <a:rPr lang="fr-FR" sz="2400" dirty="0" smtClean="0"/>
              <a:t>Ex: Commentaires sur leur apparence</a:t>
            </a:r>
          </a:p>
          <a:p>
            <a:pPr lvl="1"/>
            <a:r>
              <a:rPr lang="fr-FR" sz="2400" dirty="0" smtClean="0"/>
              <a:t>Ex: Manque de politesse, de civilité</a:t>
            </a:r>
          </a:p>
          <a:p>
            <a:pPr lvl="1"/>
            <a:endParaRPr lang="fr-FR" sz="1200" dirty="0" smtClean="0"/>
          </a:p>
          <a:p>
            <a:r>
              <a:rPr lang="fr-FR" sz="2800" dirty="0" smtClean="0"/>
              <a:t>On peut en prendre conscience en portant attention aux autres</a:t>
            </a:r>
          </a:p>
          <a:p>
            <a:endParaRPr lang="fr-FR" sz="1200" dirty="0" smtClean="0"/>
          </a:p>
          <a:p>
            <a:r>
              <a:rPr lang="fr-FR" sz="2800" dirty="0" smtClean="0"/>
              <a:t>S’excuser et montrer de la bienveillance aide à compenser</a:t>
            </a:r>
            <a:endParaRPr lang="fr-FR" sz="28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 rotWithShape="1">
          <a:blip r:embed="rId2"/>
          <a:srcRect l="25080" t="2621" r="15463" b="40404"/>
          <a:stretch/>
        </p:blipFill>
        <p:spPr>
          <a:xfrm>
            <a:off x="6664108" y="224087"/>
            <a:ext cx="2318816" cy="22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3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6496</TotalTime>
  <Words>1637</Words>
  <Application>Microsoft Macintosh PowerPoint</Application>
  <PresentationFormat>Présentation à l'écran (4:3)</PresentationFormat>
  <Paragraphs>226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Les interactions sociales  Francois Richer PhD</vt:lpstr>
      <vt:lpstr>Questions de base</vt:lpstr>
      <vt:lpstr>Les instincts sociaux</vt:lpstr>
      <vt:lpstr>Les interactions sociales</vt:lpstr>
      <vt:lpstr>L’amitié</vt:lpstr>
      <vt:lpstr>La complicité </vt:lpstr>
      <vt:lpstr>Les interactions sociales:  Pas que du bon</vt:lpstr>
      <vt:lpstr>Les alliances</vt:lpstr>
      <vt:lpstr>Les gaffes sociales et les faux pas</vt:lpstr>
      <vt:lpstr>Ne pas tout dire vs Mentir</vt:lpstr>
      <vt:lpstr>Les malentendus </vt:lpstr>
      <vt:lpstr>Les disputes ça se fait à deux</vt:lpstr>
      <vt:lpstr>A qui la faute</vt:lpstr>
      <vt:lpstr>Les disputes  (mode d’emploi)</vt:lpstr>
      <vt:lpstr>Les groupes</vt:lpstr>
      <vt:lpstr>Les groupes (suite)</vt:lpstr>
      <vt:lpstr>La pression sociale</vt:lpstr>
      <vt:lpstr>Plus ou moins influençables</vt:lpstr>
      <vt:lpstr>Le regard des autres</vt:lpstr>
      <vt:lpstr>Le regard des autres (suite)</vt:lpstr>
      <vt:lpstr>Jugements  et stéréotypes</vt:lpstr>
      <vt:lpstr>Jugements  et stéréotypes (suite)</vt:lpstr>
      <vt:lpstr>Questions finales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humains:  Mode d’emploi  Guide de survie en santé mentale pour ados </dc:title>
  <dc:creator>Francois</dc:creator>
  <cp:lastModifiedBy>Francois Richer</cp:lastModifiedBy>
  <cp:revision>70</cp:revision>
  <dcterms:created xsi:type="dcterms:W3CDTF">2013-03-24T01:18:44Z</dcterms:created>
  <dcterms:modified xsi:type="dcterms:W3CDTF">2019-09-12T17:43:14Z</dcterms:modified>
</cp:coreProperties>
</file>